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1"/>
  </p:notesMasterIdLst>
  <p:sldIdLst>
    <p:sldId id="1659" r:id="rId3"/>
    <p:sldId id="1963" r:id="rId4"/>
    <p:sldId id="2027" r:id="rId5"/>
    <p:sldId id="1961" r:id="rId6"/>
    <p:sldId id="1967" r:id="rId7"/>
    <p:sldId id="2028" r:id="rId8"/>
    <p:sldId id="2029" r:id="rId9"/>
    <p:sldId id="2015" r:id="rId10"/>
    <p:sldId id="1966" r:id="rId11"/>
    <p:sldId id="2030" r:id="rId12"/>
    <p:sldId id="2031" r:id="rId13"/>
    <p:sldId id="2032" r:id="rId14"/>
    <p:sldId id="2033" r:id="rId15"/>
    <p:sldId id="2034" r:id="rId16"/>
    <p:sldId id="2035" r:id="rId17"/>
    <p:sldId id="2036" r:id="rId18"/>
    <p:sldId id="2023" r:id="rId19"/>
    <p:sldId id="1970" r:id="rId20"/>
    <p:sldId id="1999" r:id="rId21"/>
    <p:sldId id="2037" r:id="rId22"/>
    <p:sldId id="2039" r:id="rId23"/>
    <p:sldId id="2040" r:id="rId24"/>
    <p:sldId id="2041" r:id="rId25"/>
    <p:sldId id="2026" r:id="rId26"/>
    <p:sldId id="1986" r:id="rId27"/>
    <p:sldId id="2038" r:id="rId28"/>
    <p:sldId id="2042" r:id="rId29"/>
    <p:sldId id="2044" r:id="rId30"/>
    <p:sldId id="2022" r:id="rId31"/>
    <p:sldId id="2024" r:id="rId32"/>
    <p:sldId id="2043" r:id="rId33"/>
    <p:sldId id="2045" r:id="rId34"/>
    <p:sldId id="2046" r:id="rId35"/>
    <p:sldId id="2047" r:id="rId36"/>
    <p:sldId id="1992" r:id="rId37"/>
    <p:sldId id="2021" r:id="rId38"/>
    <p:sldId id="1948" r:id="rId39"/>
    <p:sldId id="18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114" autoAdjust="0"/>
    <p:restoredTop sz="86418" autoAdjust="0"/>
  </p:normalViewPr>
  <p:slideViewPr>
    <p:cSldViewPr>
      <p:cViewPr varScale="1">
        <p:scale>
          <a:sx n="97" d="100"/>
          <a:sy n="97" d="100"/>
        </p:scale>
        <p:origin x="-150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5/16/2022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4</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38</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5/16/2022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5/16/2022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5/16/2022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5/16/2022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5/16/2022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5/16/2022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5/16/2022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5/16/2022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5/16/2022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5/16/2022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5/16/2022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5/16/2022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5/16/2022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5/16/2022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5/16/2022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5/16/2022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5/16/2022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5/16/2022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5/16/2022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5/16/2022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381000"/>
            <a:ext cx="9144000" cy="1600438"/>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You Were Dead, But God</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2:1 – 10</a:t>
            </a:r>
          </a:p>
        </p:txBody>
      </p:sp>
      <p:sp>
        <p:nvSpPr>
          <p:cNvPr id="10" name="Rectangle 9"/>
          <p:cNvSpPr/>
          <p:nvPr/>
        </p:nvSpPr>
        <p:spPr>
          <a:xfrm>
            <a:off x="0" y="4724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17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18 May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#1</a:t>
            </a:r>
            <a:r>
              <a:rPr lang="en-US" sz="2400" b="1" dirty="0" smtClean="0">
                <a:effectLst>
                  <a:outerShdw blurRad="38100" dist="38100" dir="2700000" algn="tl">
                    <a:srgbClr val="000000">
                      <a:alpha val="43137"/>
                    </a:srgbClr>
                  </a:outerShdw>
                </a:effectLst>
                <a:latin typeface="Cambria" pitchFamily="18" charset="0"/>
              </a:rPr>
              <a:t> “What was life like prior to God’s gracious intrusion?”</a:t>
            </a:r>
            <a:r>
              <a:rPr lang="en-US" sz="2400" b="1" dirty="0" smtClean="0">
                <a:latin typeface="Cambria" pitchFamily="18" charset="0"/>
              </a:rPr>
              <a:t>  The answer is simple: We were dead, enslaved, and condemned.  Many regard these verses as a classic description of the doctrine of “</a:t>
            </a:r>
            <a:r>
              <a:rPr lang="en-US" sz="2400" b="1" dirty="0" smtClean="0">
                <a:effectLst>
                  <a:outerShdw blurRad="38100" dist="38100" dir="2700000" algn="tl">
                    <a:srgbClr val="000000">
                      <a:alpha val="43137"/>
                    </a:srgbClr>
                  </a:outerShdw>
                </a:effectLst>
                <a:latin typeface="Cambria" pitchFamily="18" charset="0"/>
              </a:rPr>
              <a:t>total depravity</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or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spiritual death</a:t>
            </a:r>
            <a:r>
              <a:rPr lang="en-US" sz="2400" b="1" dirty="0" smtClean="0">
                <a:latin typeface="Cambria" pitchFamily="18" charset="0"/>
              </a:rPr>
              <a:t>.”  Though outwardly we looked very much alive, inside we were cut off from true life because we were severed from God—the Source of life.</a:t>
            </a:r>
          </a:p>
          <a:p>
            <a:pPr indent="457200">
              <a:spcAft>
                <a:spcPts val="1200"/>
              </a:spcAft>
            </a:pPr>
            <a:r>
              <a:rPr lang="en-US" sz="2400" b="1" dirty="0" smtClean="0">
                <a:latin typeface="Cambria" pitchFamily="18" charset="0"/>
              </a:rPr>
              <a:t>We were, as it were, buried in our own trespasses and sins (</a:t>
            </a:r>
            <a:r>
              <a:rPr lang="en-US" sz="2400" b="1" dirty="0" smtClean="0">
                <a:effectLst>
                  <a:outerShdw blurRad="38100" dist="38100" dir="2700000" algn="tl">
                    <a:srgbClr val="000000">
                      <a:alpha val="43137"/>
                    </a:srgbClr>
                  </a:outerShdw>
                </a:effectLst>
                <a:latin typeface="Cambria" pitchFamily="18" charset="0"/>
              </a:rPr>
              <a:t>2:1</a:t>
            </a:r>
            <a:r>
              <a:rPr lang="en-US" sz="2400" b="1" dirty="0" smtClean="0">
                <a:latin typeface="Cambria" pitchFamily="18" charset="0"/>
              </a:rPr>
              <a:t>), as a corpse is buried in dirt.  We weren’t merely grubby; we were interred!  And just like a dead body resting six feet under, we were completely incapable of extricating ourselves from our grave situation.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Covered by their trespasses and sins, those without Christ found themselves over their heads in sin.  In fact, the unsaved “still walk” in their trespasses and sins, following the path set by Satan, the “prince of the power of the air” (</a:t>
            </a:r>
            <a:r>
              <a:rPr lang="en-US" sz="2400" b="1" dirty="0" smtClean="0">
                <a:effectLst>
                  <a:outerShdw blurRad="38100" dist="38100" dir="2700000" algn="tl">
                    <a:srgbClr val="000000">
                      <a:alpha val="43137"/>
                    </a:srgbClr>
                  </a:outerShdw>
                </a:effectLst>
                <a:latin typeface="Cambria" pitchFamily="18" charset="0"/>
              </a:rPr>
              <a:t>2:2</a:t>
            </a:r>
            <a:r>
              <a:rPr lang="en-US" sz="2400" b="1" dirty="0" smtClean="0">
                <a:latin typeface="Cambria" pitchFamily="18" charset="0"/>
              </a:rPr>
              <a:t>).</a:t>
            </a:r>
          </a:p>
          <a:p>
            <a:pPr indent="457200">
              <a:spcAft>
                <a:spcPts val="1200"/>
              </a:spcAft>
            </a:pPr>
            <a:r>
              <a:rPr lang="en-US" sz="2400" b="1" dirty="0" smtClean="0">
                <a:latin typeface="Cambria" pitchFamily="18" charset="0"/>
              </a:rPr>
              <a:t>So potent is the power of Satan that he can get people to believe that truth is a lie and that a lie is the truth.  He fills the world with temptations and traps, and he reigns over his kingdom of darkness like a malevolent dictator oppressing his powerless victims.  </a:t>
            </a:r>
          </a:p>
          <a:p>
            <a:pPr indent="457200">
              <a:spcAft>
                <a:spcPts val="1200"/>
              </a:spcAft>
            </a:pPr>
            <a:r>
              <a:rPr lang="en-US" sz="2400" b="1" dirty="0" smtClean="0">
                <a:latin typeface="Cambria" pitchFamily="18" charset="0"/>
              </a:rPr>
              <a:t>Paul even includes himself in this category: “Among [the sons of disobedience] where we too  formerly lived” (</a:t>
            </a:r>
            <a:r>
              <a:rPr lang="en-US" sz="2400" b="1" dirty="0" smtClean="0">
                <a:effectLst>
                  <a:outerShdw blurRad="38100" dist="38100" dir="2700000" algn="tl">
                    <a:srgbClr val="000000">
                      <a:alpha val="43137"/>
                    </a:srgbClr>
                  </a:outerShdw>
                </a:effectLst>
                <a:latin typeface="Cambria" pitchFamily="18" charset="0"/>
              </a:rPr>
              <a:t>2:3</a:t>
            </a:r>
            <a:r>
              <a:rPr lang="en-US" sz="2400" b="1" dirty="0" smtClean="0">
                <a:latin typeface="Cambria" pitchFamily="18" charset="0"/>
              </a:rPr>
              <a:t>).  We all lived among the dead, having the exact same nature as they have.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3662541"/>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then describes with a </a:t>
            </a:r>
            <a:r>
              <a:rPr lang="en-US" sz="2400" b="1" i="1" u="sng" dirty="0" smtClean="0">
                <a:latin typeface="Cambria" pitchFamily="18" charset="0"/>
              </a:rPr>
              <a:t>triple</a:t>
            </a:r>
            <a:r>
              <a:rPr lang="en-US" sz="2400" b="1" dirty="0" smtClean="0">
                <a:latin typeface="Cambria" pitchFamily="18" charset="0"/>
              </a:rPr>
              <a:t> </a:t>
            </a:r>
            <a:r>
              <a:rPr lang="en-US" sz="2400" b="1" i="1" u="sng" dirty="0" smtClean="0">
                <a:latin typeface="Cambria" pitchFamily="18" charset="0"/>
              </a:rPr>
              <a:t>punch</a:t>
            </a:r>
            <a:r>
              <a:rPr lang="en-US" sz="2400" b="1" dirty="0" smtClean="0">
                <a:latin typeface="Cambria" pitchFamily="18" charset="0"/>
              </a:rPr>
              <a:t> the kind of lifestyle all of us once experienced (</a:t>
            </a:r>
            <a:r>
              <a:rPr lang="en-US" sz="2400" b="1" dirty="0" smtClean="0">
                <a:effectLst>
                  <a:outerShdw blurRad="38100" dist="38100" dir="2700000" algn="tl">
                    <a:srgbClr val="000000">
                      <a:alpha val="43137"/>
                    </a:srgbClr>
                  </a:outerShdw>
                </a:effectLst>
                <a:latin typeface="Cambria" pitchFamily="18" charset="0"/>
              </a:rPr>
              <a:t>2:3</a:t>
            </a:r>
            <a:r>
              <a:rPr lang="en-US" sz="2400" b="1" dirty="0" smtClean="0">
                <a:latin typeface="Cambria" pitchFamily="18" charset="0"/>
              </a:rPr>
              <a:t>):</a:t>
            </a:r>
          </a:p>
          <a:p>
            <a:pPr marL="457200" indent="-274320">
              <a:spcAft>
                <a:spcPts val="1200"/>
              </a:spcAft>
              <a:buFont typeface="Arial" pitchFamily="34" charset="0"/>
              <a:buChar char="•"/>
            </a:pPr>
            <a:r>
              <a:rPr lang="en-US" sz="2400" b="1" dirty="0" smtClean="0">
                <a:latin typeface="Cambria" pitchFamily="18" charset="0"/>
              </a:rPr>
              <a:t>We lived in the lusts of our flesh (</a:t>
            </a:r>
            <a:r>
              <a:rPr lang="en-US" sz="2400" b="1" i="1" dirty="0" smtClean="0">
                <a:effectLst>
                  <a:outerShdw blurRad="38100" dist="38100" dir="2700000" algn="tl">
                    <a:srgbClr val="000000">
                      <a:alpha val="43137"/>
                    </a:srgbClr>
                  </a:outerShdw>
                </a:effectLst>
                <a:latin typeface="Cambria" pitchFamily="18" charset="0"/>
              </a:rPr>
              <a:t>emotional depravity</a:t>
            </a:r>
            <a:r>
              <a:rPr lang="en-US" sz="2400" b="1" dirty="0" smtClean="0">
                <a:latin typeface="Cambria" pitchFamily="18" charset="0"/>
              </a:rPr>
              <a:t>). </a:t>
            </a:r>
          </a:p>
          <a:p>
            <a:pPr marL="457200" indent="-274320">
              <a:spcAft>
                <a:spcPts val="1200"/>
              </a:spcAft>
              <a:buFont typeface="Arial" pitchFamily="34" charset="0"/>
              <a:buChar char="•"/>
            </a:pPr>
            <a:r>
              <a:rPr lang="en-US" sz="2400" b="1" dirty="0" smtClean="0">
                <a:latin typeface="Cambria" pitchFamily="18" charset="0"/>
              </a:rPr>
              <a:t>We indulged the desires of the flesh (</a:t>
            </a:r>
            <a:r>
              <a:rPr lang="en-US" sz="2400" b="1" i="1" dirty="0" smtClean="0">
                <a:effectLst>
                  <a:outerShdw blurRad="38100" dist="38100" dir="2700000" algn="tl">
                    <a:srgbClr val="000000">
                      <a:alpha val="43137"/>
                    </a:srgbClr>
                  </a:outerShdw>
                </a:effectLst>
                <a:latin typeface="Cambria" pitchFamily="18" charset="0"/>
              </a:rPr>
              <a:t>physical depravity</a:t>
            </a:r>
            <a:r>
              <a:rPr lang="en-US" sz="2400" b="1" dirty="0" smtClean="0">
                <a:latin typeface="Cambria" pitchFamily="18" charset="0"/>
              </a:rPr>
              <a:t>).</a:t>
            </a:r>
          </a:p>
          <a:p>
            <a:pPr marL="457200" indent="-274320">
              <a:spcAft>
                <a:spcPts val="1200"/>
              </a:spcAft>
              <a:buFont typeface="Arial" pitchFamily="34" charset="0"/>
              <a:buChar char="•"/>
            </a:pPr>
            <a:r>
              <a:rPr lang="en-US" sz="2400" b="1" dirty="0" smtClean="0">
                <a:latin typeface="Cambria" pitchFamily="18" charset="0"/>
              </a:rPr>
              <a:t>We indulged the desires of the mind (</a:t>
            </a:r>
            <a:r>
              <a:rPr lang="en-US" sz="2400" b="1" i="1" dirty="0" smtClean="0">
                <a:effectLst>
                  <a:outerShdw blurRad="38100" dist="38100" dir="2700000" algn="tl">
                    <a:srgbClr val="000000">
                      <a:alpha val="43137"/>
                    </a:srgbClr>
                  </a:outerShdw>
                </a:effectLst>
                <a:latin typeface="Cambria" pitchFamily="18" charset="0"/>
              </a:rPr>
              <a:t>rational depravity</a:t>
            </a:r>
            <a:r>
              <a:rPr lang="en-US" sz="2400" b="1" dirty="0" smtClean="0">
                <a:latin typeface="Cambria" pitchFamily="18" charset="0"/>
              </a:rPr>
              <a:t>). </a:t>
            </a:r>
          </a:p>
          <a:p>
            <a:pPr indent="457200">
              <a:spcAft>
                <a:spcPts val="1200"/>
              </a:spcAft>
            </a:pPr>
            <a:r>
              <a:rPr lang="en-US" sz="2400" b="1" dirty="0" smtClean="0">
                <a:latin typeface="Cambria" pitchFamily="18" charset="0"/>
              </a:rPr>
              <a:t>These are not three completely separate things but three aspects of our human condition as totally depraved, spiritually dead people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5047536"/>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EMOTIONAL DEPRAVITY</a:t>
            </a:r>
            <a:r>
              <a:rPr lang="en-US" sz="2400" b="1" dirty="0" smtClean="0">
                <a:latin typeface="Cambria" pitchFamily="18" charset="0"/>
              </a:rPr>
              <a:t>.  When Paul says we once lived in the “lust of our flesh,” he used the Greek word translated “</a:t>
            </a:r>
            <a:r>
              <a:rPr lang="en-US" sz="2400" b="1" dirty="0" smtClean="0">
                <a:effectLst>
                  <a:outerShdw blurRad="38100" dist="38100" dir="2700000" algn="tl">
                    <a:srgbClr val="000000">
                      <a:alpha val="43137"/>
                    </a:srgbClr>
                  </a:outerShdw>
                </a:effectLst>
                <a:latin typeface="Cambria" pitchFamily="18" charset="0"/>
              </a:rPr>
              <a:t>lust</a:t>
            </a:r>
            <a:r>
              <a:rPr lang="en-US" sz="2400" b="1" dirty="0" smtClean="0">
                <a:latin typeface="Cambria" pitchFamily="18" charset="0"/>
              </a:rPr>
              <a:t>,” which is a neutral term that simply means “deep desire.”  When governed by the flesh, these “deep desires” always lead us in a downward spiral.  Uncontrolled desires and fickle feelings drive those who are wallowing in spiritual death into ever-deeper emotional instability.</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PHYSICAL DEPRAVITY</a:t>
            </a:r>
            <a:r>
              <a:rPr lang="en-US" sz="2400" b="1" dirty="0" smtClean="0">
                <a:latin typeface="Cambria" pitchFamily="18" charset="0"/>
              </a:rPr>
              <a:t>.  Paul then says that the unsaved sinner had no choice but to indulge the “desires of the flesh.”  The word “</a:t>
            </a:r>
            <a:r>
              <a:rPr lang="en-US" sz="2400" b="1" dirty="0" smtClean="0">
                <a:effectLst>
                  <a:outerShdw blurRad="38100" dist="38100" dir="2700000" algn="tl">
                    <a:srgbClr val="000000">
                      <a:alpha val="43137"/>
                    </a:srgbClr>
                  </a:outerShdw>
                </a:effectLst>
                <a:latin typeface="Cambria" pitchFamily="18" charset="0"/>
              </a:rPr>
              <a:t>desire</a:t>
            </a:r>
            <a:r>
              <a:rPr lang="en-US" sz="2400" b="1" dirty="0" smtClean="0">
                <a:latin typeface="Cambria" pitchFamily="18" charset="0"/>
              </a:rPr>
              <a:t>” here is the Greek word for “the will”—our decision-making capacity.  When choices are presented to the lost person, he or she usually makes decisions based on physical, not spiritual, priorities.</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That’s how the old nature thinks.  Materialism, physical appearance, external beauty—these things dominate the lives of those walking in spiritual death.</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RATIONAL DEPRAVITY</a:t>
            </a:r>
            <a:r>
              <a:rPr lang="en-US" sz="2400" b="1" dirty="0" smtClean="0">
                <a:latin typeface="Cambria" pitchFamily="18" charset="0"/>
              </a:rPr>
              <a:t>.  Finally, Paul mentions the intellectual sphere, the rational capacity of a person.  Children of disobedience indulge the desires “of the mind.”  Not only are their thought lives governed by self-centeredness, but they are also controlled by self-deception, rationalization, confusion, and irrational beliefs.</a:t>
            </a:r>
          </a:p>
          <a:p>
            <a:pPr indent="457200">
              <a:spcAft>
                <a:spcPts val="1200"/>
              </a:spcAft>
            </a:pPr>
            <a:r>
              <a:rPr lang="en-US" sz="2400" b="1" dirty="0" smtClean="0">
                <a:latin typeface="Cambria" pitchFamily="18" charset="0"/>
              </a:rPr>
              <a:t>Twisted thinking characterizes those who lack spiritual life from God.  As Paul continues to describe the horrible condition of fallen humanity, he delivers a deathblow to the </a:t>
            </a:r>
            <a:r>
              <a:rPr lang="en-US" sz="2400" b="1" i="1" dirty="0" smtClean="0">
                <a:effectLst>
                  <a:outerShdw blurRad="38100" dist="38100" dir="2700000" algn="tl">
                    <a:srgbClr val="000000">
                      <a:alpha val="43137"/>
                    </a:srgbClr>
                  </a:outerShdw>
                </a:effectLst>
                <a:latin typeface="Cambria" pitchFamily="18" charset="0"/>
              </a:rPr>
              <a:t>“we’re all fine”</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philosophy</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sums up the condition of lost people by emphasizing their nature and their end.  They are “by nature children of wrath” (</a:t>
            </a:r>
            <a:r>
              <a:rPr lang="en-US" sz="2400" b="1" dirty="0" smtClean="0">
                <a:effectLst>
                  <a:outerShdw blurRad="38100" dist="38100" dir="2700000" algn="tl">
                    <a:srgbClr val="000000">
                      <a:alpha val="43137"/>
                    </a:srgbClr>
                  </a:outerShdw>
                </a:effectLst>
                <a:latin typeface="Cambria" pitchFamily="18" charset="0"/>
              </a:rPr>
              <a:t>2:3</a:t>
            </a:r>
            <a:r>
              <a:rPr lang="en-US" sz="2400" b="1" dirty="0" smtClean="0">
                <a:latin typeface="Cambria" pitchFamily="18" charset="0"/>
              </a:rPr>
              <a:t>).  By using the term “</a:t>
            </a:r>
            <a:r>
              <a:rPr lang="en-US" sz="2400" b="1" dirty="0" smtClean="0">
                <a:effectLst>
                  <a:outerShdw blurRad="38100" dist="38100" dir="2700000" algn="tl">
                    <a:srgbClr val="000000">
                      <a:alpha val="43137"/>
                    </a:srgbClr>
                  </a:outerShdw>
                </a:effectLst>
                <a:latin typeface="Cambria" pitchFamily="18" charset="0"/>
              </a:rPr>
              <a:t>nature</a:t>
            </a:r>
            <a:r>
              <a:rPr lang="en-US" sz="2400" b="1" dirty="0" smtClean="0">
                <a:latin typeface="Cambria" pitchFamily="18" charset="0"/>
              </a:rPr>
              <a:t>,” he refutes anybody who might say, </a:t>
            </a:r>
            <a:r>
              <a:rPr lang="en-US" sz="2400" b="1" i="1" dirty="0" smtClean="0">
                <a:latin typeface="Cambria" pitchFamily="18" charset="0"/>
              </a:rPr>
              <a:t>“Well, I’m basically a good person.  I just have a few bad habits.”</a:t>
            </a:r>
            <a:r>
              <a:rPr lang="en-US" sz="2400" b="1" dirty="0" smtClean="0">
                <a:latin typeface="Cambria" pitchFamily="18" charset="0"/>
              </a:rPr>
              <a:t>  </a:t>
            </a:r>
          </a:p>
          <a:p>
            <a:pPr indent="457200">
              <a:spcAft>
                <a:spcPts val="1200"/>
              </a:spcAft>
            </a:pPr>
            <a:r>
              <a:rPr lang="en-US" sz="2400" b="1" dirty="0" smtClean="0">
                <a:latin typeface="Cambria" pitchFamily="18" charset="0"/>
              </a:rPr>
              <a:t>Paul trumps those who claim, </a:t>
            </a:r>
            <a:r>
              <a:rPr lang="en-US" sz="2400" b="1" i="1" dirty="0" smtClean="0">
                <a:latin typeface="Cambria" pitchFamily="18" charset="0"/>
              </a:rPr>
              <a:t>“We all have good and bad in us.”</a:t>
            </a:r>
            <a:r>
              <a:rPr lang="en-US" sz="2400" b="1" dirty="0" smtClean="0">
                <a:latin typeface="Cambria" pitchFamily="18" charset="0"/>
              </a:rPr>
              <a:t>  Rather, he shows that all human beings apart from Christ are </a:t>
            </a:r>
            <a:r>
              <a:rPr lang="en-US" sz="2400" b="1" i="1" dirty="0" smtClean="0">
                <a:latin typeface="Cambria" pitchFamily="18" charset="0"/>
              </a:rPr>
              <a:t>“essentially and unchangeably bad.”</a:t>
            </a:r>
            <a:r>
              <a:rPr lang="en-US" sz="2400" b="1" dirty="0" smtClean="0">
                <a:latin typeface="Cambria" pitchFamily="18" charset="0"/>
              </a:rPr>
              <a:t>  Worse than this, our totally corrupt nature results in condemnation.</a:t>
            </a:r>
          </a:p>
          <a:p>
            <a:pPr indent="457200">
              <a:spcAft>
                <a:spcPts val="1200"/>
              </a:spcAft>
            </a:pPr>
            <a:r>
              <a:rPr lang="en-US" sz="2400" b="1" dirty="0" smtClean="0">
                <a:latin typeface="Cambria" pitchFamily="18" charset="0"/>
              </a:rPr>
              <a:t>Fallen humans are “children of wrath”—those who are, by default, under the wrath of God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John 3:36; Rom 1:18</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335476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What a wretched condition!  What a tangled knot of heart, body, and mind!  What a dreadful, irresolvable destination for all people apart from Christ!</a:t>
            </a:r>
          </a:p>
          <a:p>
            <a:pPr indent="457200">
              <a:spcAft>
                <a:spcPts val="1200"/>
              </a:spcAft>
            </a:pPr>
            <a:r>
              <a:rPr lang="en-US" sz="2400" b="1" dirty="0" smtClean="0">
                <a:latin typeface="Cambria" pitchFamily="18" charset="0"/>
              </a:rPr>
              <a:t>If Paul had stopped writing at </a:t>
            </a:r>
            <a:r>
              <a:rPr lang="en-US" sz="2400" b="1" dirty="0" smtClean="0">
                <a:effectLst>
                  <a:outerShdw blurRad="38100" dist="38100" dir="2700000" algn="tl">
                    <a:srgbClr val="000000">
                      <a:alpha val="43137"/>
                    </a:srgbClr>
                  </a:outerShdw>
                </a:effectLst>
                <a:latin typeface="Cambria" pitchFamily="18" charset="0"/>
              </a:rPr>
              <a:t>2:3</a:t>
            </a:r>
            <a:r>
              <a:rPr lang="en-US" sz="2400" b="1" dirty="0" smtClean="0">
                <a:latin typeface="Cambria" pitchFamily="18" charset="0"/>
              </a:rPr>
              <a:t>, we would have been abandoned to utter despair.  The apostle suddenly reverses course, however, with two miraculous words—two of the greatest words in all of Scripture: </a:t>
            </a:r>
            <a:r>
              <a:rPr lang="en-US" sz="2400" b="1" dirty="0" smtClean="0">
                <a:effectLst>
                  <a:outerShdw blurRad="38100" dist="38100" dir="2700000" algn="tl">
                    <a:srgbClr val="000000">
                      <a:alpha val="43137"/>
                    </a:srgbClr>
                  </a:outerShdw>
                </a:effectLst>
                <a:latin typeface="Cambria" pitchFamily="18" charset="0"/>
              </a:rPr>
              <a:t>“But God . . .”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That changes everything!</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 – 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75778" name="Picture 2" descr="Ephesians 2:4-7 - Get a Life! (From Rags to Riches, Part 2) - Redeeming God"/>
          <p:cNvPicPr>
            <a:picLocks noChangeAspect="1" noChangeArrowheads="1"/>
          </p:cNvPicPr>
          <p:nvPr/>
        </p:nvPicPr>
        <p:blipFill>
          <a:blip r:embed="rId2" cstate="print"/>
          <a:srcRect t="8000" b="9333"/>
          <a:stretch>
            <a:fillRect/>
          </a:stretch>
        </p:blipFill>
        <p:spPr bwMode="auto">
          <a:xfrm>
            <a:off x="838200" y="381000"/>
            <a:ext cx="7239000" cy="598424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diamond(out)">
                                      <p:cBhvr>
                                        <p:cTn id="7" dur="20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4154984"/>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4</a:t>
            </a:r>
            <a:r>
              <a:rPr lang="en-US" sz="2800" i="1" dirty="0" smtClean="0">
                <a:latin typeface="Georgia" pitchFamily="18" charset="0"/>
              </a:rPr>
              <a:t>But [God] because of his great love for us, God, who is rich in mercy,  </a:t>
            </a:r>
            <a:r>
              <a:rPr lang="en-US" sz="2800" b="1" baseline="30000" dirty="0" smtClean="0">
                <a:effectLst>
                  <a:outerShdw blurRad="38100" dist="38100" dir="2700000" algn="tl">
                    <a:srgbClr val="000000">
                      <a:alpha val="43137"/>
                    </a:srgbClr>
                  </a:outerShdw>
                </a:effectLst>
                <a:latin typeface="Georgia" pitchFamily="18" charset="0"/>
              </a:rPr>
              <a:t>5</a:t>
            </a:r>
            <a:r>
              <a:rPr lang="en-US" sz="2800" i="1" dirty="0" smtClean="0">
                <a:latin typeface="Georgia" pitchFamily="18" charset="0"/>
              </a:rPr>
              <a:t>made us alive with Christ even when we were dead in transgressions—it is by grace you have been saved.  </a:t>
            </a:r>
            <a:r>
              <a:rPr lang="en-US" sz="2800" b="1" baseline="30000" dirty="0" smtClean="0">
                <a:effectLst>
                  <a:outerShdw blurRad="38100" dist="38100" dir="2700000" algn="tl">
                    <a:srgbClr val="000000">
                      <a:alpha val="43137"/>
                    </a:srgbClr>
                  </a:outerShdw>
                </a:effectLst>
                <a:latin typeface="Georgia" pitchFamily="18" charset="0"/>
              </a:rPr>
              <a:t>6</a:t>
            </a:r>
            <a:r>
              <a:rPr lang="en-US" sz="2800" i="1" dirty="0" smtClean="0">
                <a:latin typeface="Georgia" pitchFamily="18" charset="0"/>
              </a:rPr>
              <a:t>And God raised us up with Christ and seated us with him in the heavenly realms in Christ Jesus, </a:t>
            </a:r>
            <a:r>
              <a:rPr lang="en-US" sz="2800" b="1" baseline="30000" dirty="0" smtClean="0">
                <a:effectLst>
                  <a:outerShdw blurRad="38100" dist="38100" dir="2700000" algn="tl">
                    <a:srgbClr val="000000">
                      <a:alpha val="43137"/>
                    </a:srgbClr>
                  </a:outerShdw>
                </a:effectLst>
                <a:latin typeface="Georgia" pitchFamily="18" charset="0"/>
              </a:rPr>
              <a:t>7</a:t>
            </a:r>
            <a:r>
              <a:rPr lang="en-US" sz="2800" i="1" dirty="0" smtClean="0">
                <a:latin typeface="Georgia" pitchFamily="18" charset="0"/>
              </a:rPr>
              <a:t>in order that in the coming ages he might show the incomparable riches of his grace, expressed in his kindness to us in Christ Jesus.</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2:4 – 7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21888"/>
          </a:xfrm>
          <a:prstGeom prst="rect">
            <a:avLst/>
          </a:prstGeom>
          <a:noFill/>
          <a:effectLst/>
        </p:spPr>
        <p:txBody>
          <a:bodyPr wrap="square" rtlCol="0">
            <a:spAutoFit/>
          </a:bodyPr>
          <a:lstStyle/>
          <a:p>
            <a:pPr indent="457200">
              <a:spcAft>
                <a:spcPts val="1000"/>
              </a:spcAft>
            </a:pPr>
            <a:r>
              <a:rPr lang="en-US" sz="2000" b="1" dirty="0" smtClean="0">
                <a:effectLst>
                  <a:outerShdw blurRad="38100" dist="38100" dir="2700000" algn="tl">
                    <a:srgbClr val="000000">
                      <a:alpha val="43137"/>
                    </a:srgbClr>
                  </a:outerShdw>
                </a:effectLst>
                <a:latin typeface="Cambria" pitchFamily="18" charset="0"/>
              </a:rPr>
              <a:t>#2</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“What did God do for us and why did He do it?”</a:t>
            </a:r>
            <a:r>
              <a:rPr lang="en-US" sz="2400" b="1" dirty="0" smtClean="0">
                <a:latin typeface="Cambria" pitchFamily="18" charset="0"/>
              </a:rPr>
              <a:t>        Paul begins his answer with those two great words: </a:t>
            </a:r>
            <a:r>
              <a:rPr lang="en-US" sz="2400" b="1" dirty="0" smtClean="0">
                <a:effectLst>
                  <a:outerShdw blurRad="38100" dist="38100" dir="2700000" algn="tl">
                    <a:srgbClr val="000000">
                      <a:alpha val="43137"/>
                    </a:srgbClr>
                  </a:outerShdw>
                </a:effectLst>
                <a:latin typeface="Cambria" pitchFamily="18" charset="0"/>
              </a:rPr>
              <a:t>“But God . . .”</a:t>
            </a:r>
            <a:r>
              <a:rPr lang="en-US" sz="2400" b="1" dirty="0" smtClean="0">
                <a:latin typeface="Cambria" pitchFamily="18" charset="0"/>
              </a:rPr>
              <a:t>  In the midst of our horrific condition, when we were destined for damnation, already condemned and suffering the effects in our bodies and souls, God accomplished a decisive rescue mission.  He sent Jesus Christ—fully human and undiminished deity—to save sinners from their hopeless plight (</a:t>
            </a:r>
            <a:r>
              <a:rPr lang="en-US" sz="2400" b="1" dirty="0" smtClean="0">
                <a:effectLst>
                  <a:outerShdw blurRad="38100" dist="38100" dir="2700000" algn="tl">
                    <a:srgbClr val="000000">
                      <a:alpha val="43137"/>
                    </a:srgbClr>
                  </a:outerShdw>
                </a:effectLst>
                <a:latin typeface="Cambria" pitchFamily="18" charset="0"/>
              </a:rPr>
              <a:t>John 3:16</a:t>
            </a:r>
            <a:r>
              <a:rPr lang="en-US" sz="2400" b="1" dirty="0" smtClean="0">
                <a:latin typeface="Cambria" pitchFamily="18" charset="0"/>
              </a:rPr>
              <a:t>).</a:t>
            </a:r>
          </a:p>
          <a:p>
            <a:pPr indent="457200">
              <a:spcAft>
                <a:spcPts val="1000"/>
              </a:spcAft>
            </a:pPr>
            <a:r>
              <a:rPr lang="en-US" sz="2400" b="1" dirty="0" smtClean="0">
                <a:latin typeface="Cambria" pitchFamily="18" charset="0"/>
              </a:rPr>
              <a:t>While we were dead in our sins—ignorant, unwilling, and unable to change our condition even one degree—God “made us alive together with Christ . . . and raised us up with Him, and seated us with Him in the heavenly places in Christ Jesus” (</a:t>
            </a:r>
            <a:r>
              <a:rPr lang="en-US" sz="2400" b="1" dirty="0" smtClean="0">
                <a:effectLst>
                  <a:outerShdw blurRad="38100" dist="38100" dir="2700000" algn="tl">
                    <a:srgbClr val="000000">
                      <a:alpha val="43137"/>
                    </a:srgbClr>
                  </a:outerShdw>
                </a:effectLst>
                <a:latin typeface="Cambria" pitchFamily="18" charset="0"/>
              </a:rPr>
              <a:t>2:5-6</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2:4 – 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4678204"/>
          </a:xfrm>
          <a:prstGeom prst="rect">
            <a:avLst/>
          </a:prstGeom>
          <a:noFill/>
          <a:effectLst/>
        </p:spPr>
        <p:txBody>
          <a:bodyPr wrap="square" rtlCol="0">
            <a:spAutoFit/>
          </a:bodyPr>
          <a:lstStyle/>
          <a:p>
            <a:pPr indent="457200">
              <a:spcAft>
                <a:spcPts val="600"/>
              </a:spcAft>
            </a:pPr>
            <a:r>
              <a:rPr lang="en-US" sz="2400" b="1" dirty="0" smtClean="0">
                <a:latin typeface="Cambria" pitchFamily="18" charset="0"/>
              </a:rPr>
              <a:t>Having expressed his desire that his readers might know the exceeding greatness of God’s power toward those who believe (</a:t>
            </a:r>
            <a:r>
              <a:rPr lang="en-US" sz="2400" b="1" dirty="0" smtClean="0">
                <a:effectLst>
                  <a:outerShdw blurRad="38100" dist="38100" dir="2700000" algn="tl">
                    <a:srgbClr val="000000">
                      <a:alpha val="43137"/>
                    </a:srgbClr>
                  </a:outerShdw>
                </a:effectLst>
                <a:latin typeface="Cambria" pitchFamily="18" charset="0"/>
              </a:rPr>
              <a:t>1:19</a:t>
            </a:r>
            <a:r>
              <a:rPr lang="en-US" sz="2400" b="1" dirty="0" smtClean="0">
                <a:latin typeface="Cambria" pitchFamily="18" charset="0"/>
              </a:rPr>
              <a:t>), Paul reminds them of how they had been dead in sin but made alive together with Christ. </a:t>
            </a:r>
          </a:p>
          <a:p>
            <a:pPr indent="457200">
              <a:spcAft>
                <a:spcPts val="600"/>
              </a:spcAft>
            </a:pPr>
            <a:r>
              <a:rPr lang="en-US" sz="2400" b="1" dirty="0" smtClean="0">
                <a:latin typeface="Cambria" pitchFamily="18" charset="0"/>
              </a:rPr>
              <a:t>Indeed, they were raised and made to sit together with Christ in the heavenly places, that God might show even more riches of His grace in the ages to come.  All this God did by His love, grace, and mercy (</a:t>
            </a:r>
            <a:r>
              <a:rPr lang="en-US" sz="2400" b="1" dirty="0" smtClean="0">
                <a:effectLst>
                  <a:outerShdw blurRad="38100" dist="38100" dir="2700000" algn="tl">
                    <a:srgbClr val="000000">
                      <a:alpha val="43137"/>
                    </a:srgbClr>
                  </a:outerShdw>
                </a:effectLst>
                <a:latin typeface="Cambria" pitchFamily="18" charset="0"/>
              </a:rPr>
              <a:t>2:1-5</a:t>
            </a:r>
            <a:r>
              <a:rPr lang="en-US" sz="2400" b="1" dirty="0" smtClean="0">
                <a:latin typeface="Cambria" pitchFamily="18" charset="0"/>
              </a:rPr>
              <a:t>).  </a:t>
            </a:r>
          </a:p>
          <a:p>
            <a:pPr indent="457200">
              <a:spcAft>
                <a:spcPts val="600"/>
              </a:spcAft>
            </a:pPr>
            <a:r>
              <a:rPr lang="en-US" sz="2400" b="1" dirty="0" smtClean="0">
                <a:latin typeface="Cambria" pitchFamily="18" charset="0"/>
              </a:rPr>
              <a:t>While it involved their faith, it did not involve any works whereby one could boast.  The end result is that they have been created in Christ to walk in good works, as God planned beforehand (</a:t>
            </a:r>
            <a:r>
              <a:rPr lang="en-US" sz="2400" b="1" dirty="0" smtClean="0">
                <a:effectLst>
                  <a:outerShdw blurRad="38100" dist="38100" dir="2700000" algn="tl">
                    <a:srgbClr val="000000">
                      <a:alpha val="43137"/>
                    </a:srgbClr>
                  </a:outerShdw>
                </a:effectLst>
                <a:latin typeface="Cambria" pitchFamily="18" charset="0"/>
              </a:rPr>
              <a:t>2:6-10</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21888"/>
          </a:xfrm>
          <a:prstGeom prst="rect">
            <a:avLst/>
          </a:prstGeom>
          <a:noFill/>
          <a:effectLst/>
        </p:spPr>
        <p:txBody>
          <a:bodyPr wrap="square" rtlCol="0">
            <a:spAutoFit/>
          </a:bodyPr>
          <a:lstStyle/>
          <a:p>
            <a:pPr indent="457200">
              <a:spcAft>
                <a:spcPts val="1000"/>
              </a:spcAft>
            </a:pPr>
            <a:r>
              <a:rPr lang="en-US" sz="2400" b="1" dirty="0" smtClean="0">
                <a:latin typeface="Cambria" pitchFamily="18" charset="0"/>
              </a:rPr>
              <a:t>No wonder this is called the “</a:t>
            </a:r>
            <a:r>
              <a:rPr lang="en-US" sz="2400" b="1" dirty="0" smtClean="0">
                <a:effectLst>
                  <a:outerShdw blurRad="38100" dist="38100" dir="2700000" algn="tl">
                    <a:srgbClr val="000000">
                      <a:alpha val="43137"/>
                    </a:srgbClr>
                  </a:outerShdw>
                </a:effectLst>
                <a:latin typeface="Cambria" pitchFamily="18" charset="0"/>
              </a:rPr>
              <a:t>good news</a:t>
            </a:r>
            <a:r>
              <a:rPr lang="en-US" sz="2400" b="1" dirty="0" smtClean="0">
                <a:latin typeface="Cambria" pitchFamily="18" charset="0"/>
              </a:rPr>
              <a:t>” of Jesus Christ!  Grace abounds!  His resurrection from the dead and exaltation into heaven have become ours by virtue of God’s work.  No longer are we dead and condemned!  Now we’re alive and blessed!  This is what we call being “born again,” made alive in the eyes of God and spiritually incorporated into Christ (</a:t>
            </a:r>
            <a:r>
              <a:rPr lang="en-US" sz="2400" b="1" dirty="0" smtClean="0">
                <a:effectLst>
                  <a:outerShdw blurRad="38100" dist="38100" dir="2700000" algn="tl">
                    <a:srgbClr val="000000">
                      <a:alpha val="43137"/>
                    </a:srgbClr>
                  </a:outerShdw>
                </a:effectLst>
                <a:latin typeface="Cambria" pitchFamily="18" charset="0"/>
              </a:rPr>
              <a:t>John 3:3, 7</a:t>
            </a:r>
            <a:r>
              <a:rPr lang="en-US" sz="2400" b="1" dirty="0" smtClean="0">
                <a:latin typeface="Cambria" pitchFamily="18" charset="0"/>
              </a:rPr>
              <a:t>).</a:t>
            </a:r>
          </a:p>
          <a:p>
            <a:pPr indent="457200">
              <a:spcAft>
                <a:spcPts val="1000"/>
              </a:spcAft>
            </a:pPr>
            <a:r>
              <a:rPr lang="en-US" sz="2400" b="1" dirty="0" smtClean="0">
                <a:latin typeface="Cambria" pitchFamily="18" charset="0"/>
              </a:rPr>
              <a:t>Now believers are indwelled by the Holy Spirit, who makes us willing and able to do what was impossible in our spiritually dead state: to believe and to live in a way that’s pleasing to God (</a:t>
            </a:r>
            <a:r>
              <a:rPr lang="en-US" sz="2400" b="1" dirty="0" smtClean="0">
                <a:effectLst>
                  <a:outerShdw blurRad="38100" dist="38100" dir="2700000" algn="tl">
                    <a:srgbClr val="000000">
                      <a:alpha val="43137"/>
                    </a:srgbClr>
                  </a:outerShdw>
                </a:effectLst>
                <a:latin typeface="Cambria" pitchFamily="18" charset="0"/>
              </a:rPr>
              <a:t>Phil 2:12-13</a:t>
            </a:r>
            <a:r>
              <a:rPr lang="en-US" sz="2400" b="1" dirty="0" smtClean="0">
                <a:latin typeface="Cambria" pitchFamily="18" charset="0"/>
              </a:rPr>
              <a:t>).  Paul associates the believer’s new position directly with the work of Jesus Christ in His death, resurrection, and exaltation.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2:4 – 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19460"/>
          </a:xfrm>
          <a:prstGeom prst="rect">
            <a:avLst/>
          </a:prstGeom>
          <a:noFill/>
          <a:effectLst/>
        </p:spPr>
        <p:txBody>
          <a:bodyPr wrap="square" rtlCol="0">
            <a:spAutoFit/>
          </a:bodyPr>
          <a:lstStyle/>
          <a:p>
            <a:pPr indent="457200">
              <a:spcAft>
                <a:spcPts val="1000"/>
              </a:spcAft>
            </a:pPr>
            <a:r>
              <a:rPr lang="en-US" sz="2400" b="1" dirty="0" smtClean="0">
                <a:latin typeface="Cambria" pitchFamily="18" charset="0"/>
              </a:rPr>
              <a:t>In fact, what Paul said about Jesus Christ’s position in </a:t>
            </a:r>
            <a:r>
              <a:rPr lang="en-US" sz="2400" b="1" dirty="0" smtClean="0">
                <a:effectLst>
                  <a:outerShdw blurRad="38100" dist="38100" dir="2700000" algn="tl">
                    <a:srgbClr val="000000">
                      <a:alpha val="43137"/>
                    </a:srgbClr>
                  </a:outerShdw>
                </a:effectLst>
                <a:latin typeface="Cambria" pitchFamily="18" charset="0"/>
              </a:rPr>
              <a:t>Ephesian 1:20-23</a:t>
            </a:r>
            <a:r>
              <a:rPr lang="en-US" sz="2400" b="1" dirty="0" smtClean="0">
                <a:latin typeface="Cambria" pitchFamily="18" charset="0"/>
              </a:rPr>
              <a:t>, he now applies to believers in a spiritual sense in </a:t>
            </a:r>
            <a:r>
              <a:rPr lang="en-US" sz="2400" b="1" dirty="0" smtClean="0">
                <a:effectLst>
                  <a:outerShdw blurRad="38100" dist="38100" dir="2700000" algn="tl">
                    <a:srgbClr val="000000">
                      <a:alpha val="43137"/>
                    </a:srgbClr>
                  </a:outerShdw>
                </a:effectLst>
                <a:latin typeface="Cambria" pitchFamily="18" charset="0"/>
              </a:rPr>
              <a:t>2:4-6</a:t>
            </a:r>
            <a:r>
              <a:rPr lang="en-US" sz="2400" b="1" dirty="0" smtClean="0">
                <a:latin typeface="Cambria" pitchFamily="18" charset="0"/>
              </a:rPr>
              <a:t>.  Thus, Christ’s death to sin, resurrection to righteousness, and exaltation to the right hand of God are reckoned to the believer—regarded as applying as fully to the born-again Christian as they do to his or her Savior, Jesus Christ.</a:t>
            </a:r>
          </a:p>
          <a:p>
            <a:pPr indent="457200">
              <a:spcAft>
                <a:spcPts val="1000"/>
              </a:spcAft>
            </a:pPr>
            <a:r>
              <a:rPr lang="en-US" sz="2400" b="1" dirty="0" smtClean="0">
                <a:latin typeface="Cambria" pitchFamily="18" charset="0"/>
              </a:rPr>
              <a:t>This reckoning is not simply theoretical.  It also anticipates a day “in the ages to come” when all Christians will be resurrected bodily, just as Christ was (</a:t>
            </a:r>
            <a:r>
              <a:rPr lang="en-US" sz="2400" b="1" dirty="0" smtClean="0">
                <a:effectLst>
                  <a:outerShdw blurRad="38100" dist="38100" dir="2700000" algn="tl">
                    <a:srgbClr val="000000">
                      <a:alpha val="43137"/>
                    </a:srgbClr>
                  </a:outerShdw>
                </a:effectLst>
                <a:latin typeface="Cambria" pitchFamily="18" charset="0"/>
              </a:rPr>
              <a:t>2:7</a:t>
            </a:r>
            <a:r>
              <a:rPr lang="en-US" sz="2400" b="1" dirty="0" smtClean="0">
                <a:latin typeface="Cambria" pitchFamily="18" charset="0"/>
              </a:rPr>
              <a:t>).  </a:t>
            </a:r>
          </a:p>
          <a:p>
            <a:pPr indent="457200">
              <a:spcAft>
                <a:spcPts val="1000"/>
              </a:spcAft>
            </a:pPr>
            <a:r>
              <a:rPr lang="en-US" sz="2400" b="1" dirty="0" smtClean="0">
                <a:latin typeface="Cambria" pitchFamily="18" charset="0"/>
              </a:rPr>
              <a:t>Believers have been made alive together with Christ (</a:t>
            </a:r>
            <a:r>
              <a:rPr lang="en-US" sz="2400" b="1" dirty="0" smtClean="0">
                <a:effectLst>
                  <a:outerShdw blurRad="38100" dist="38100" dir="2700000" algn="tl">
                    <a:srgbClr val="000000">
                      <a:alpha val="43137"/>
                    </a:srgbClr>
                  </a:outerShdw>
                </a:effectLst>
                <a:latin typeface="Cambria" pitchFamily="18" charset="0"/>
              </a:rPr>
              <a:t>2:5</a:t>
            </a:r>
            <a:r>
              <a:rPr lang="en-US" sz="2400" b="1" dirty="0" smtClean="0">
                <a:latin typeface="Cambria" pitchFamily="18" charset="0"/>
              </a:rPr>
              <a:t>).  We are no longer spiritually dead; we have been spiritually resurrected, transferred from death to life    (</a:t>
            </a:r>
            <a:r>
              <a:rPr lang="en-US" sz="2400" b="1" dirty="0" smtClean="0">
                <a:effectLst>
                  <a:outerShdw blurRad="38100" dist="38100" dir="2700000" algn="tl">
                    <a:srgbClr val="000000">
                      <a:alpha val="43137"/>
                    </a:srgbClr>
                  </a:outerShdw>
                </a:effectLst>
                <a:latin typeface="Cambria" pitchFamily="18" charset="0"/>
              </a:rPr>
              <a:t>John 5:24; Col 2:13-14</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2:4 – 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21888"/>
          </a:xfrm>
          <a:prstGeom prst="rect">
            <a:avLst/>
          </a:prstGeom>
          <a:noFill/>
          <a:effectLst/>
        </p:spPr>
        <p:txBody>
          <a:bodyPr wrap="square" rtlCol="0">
            <a:spAutoFit/>
          </a:bodyPr>
          <a:lstStyle/>
          <a:p>
            <a:pPr indent="457200">
              <a:spcAft>
                <a:spcPts val="1000"/>
              </a:spcAft>
            </a:pPr>
            <a:r>
              <a:rPr lang="en-US" sz="2400" b="1" dirty="0" smtClean="0">
                <a:latin typeface="Cambria" pitchFamily="18" charset="0"/>
              </a:rPr>
              <a:t>Therefore, God also raise us up with Christ and seated us in the heavenly places (</a:t>
            </a:r>
            <a:r>
              <a:rPr lang="en-US" sz="2400" b="1" dirty="0" smtClean="0">
                <a:effectLst>
                  <a:outerShdw blurRad="38100" dist="38100" dir="2700000" algn="tl">
                    <a:srgbClr val="000000">
                      <a:alpha val="43137"/>
                    </a:srgbClr>
                  </a:outerShdw>
                </a:effectLst>
                <a:latin typeface="Cambria" pitchFamily="18" charset="0"/>
              </a:rPr>
              <a:t>2:6</a:t>
            </a:r>
            <a:r>
              <a:rPr lang="en-US" sz="2400" b="1" dirty="0" smtClean="0">
                <a:latin typeface="Cambria" pitchFamily="18" charset="0"/>
              </a:rPr>
              <a:t>).  In anticipation of our future resurrection and glorification, we can now begin to live new lives of righteousness through the work of the Holy Spirit (</a:t>
            </a:r>
            <a:r>
              <a:rPr lang="en-US" sz="2400" b="1" dirty="0" smtClean="0">
                <a:effectLst>
                  <a:outerShdw blurRad="38100" dist="38100" dir="2700000" algn="tl">
                    <a:srgbClr val="000000">
                      <a:alpha val="43137"/>
                    </a:srgbClr>
                  </a:outerShdw>
                </a:effectLst>
                <a:latin typeface="Cambria" pitchFamily="18" charset="0"/>
              </a:rPr>
              <a:t>Gal 5:16; Phil 3:20</a:t>
            </a:r>
            <a:r>
              <a:rPr lang="en-US" sz="2400" b="1" dirty="0" smtClean="0">
                <a:latin typeface="Cambria" pitchFamily="18" charset="0"/>
              </a:rPr>
              <a:t>).  We are “unchained”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our hearts have been freed!  Paul is so certain of our future perfection in Christ that he describes this reality as a past event (</a:t>
            </a:r>
            <a:r>
              <a:rPr lang="en-US" sz="2400" b="1" dirty="0" smtClean="0">
                <a:effectLst>
                  <a:outerShdw blurRad="38100" dist="38100" dir="2700000" algn="tl">
                    <a:srgbClr val="000000">
                      <a:alpha val="43137"/>
                    </a:srgbClr>
                  </a:outerShdw>
                </a:effectLst>
                <a:latin typeface="Cambria" pitchFamily="18" charset="0"/>
              </a:rPr>
              <a:t>2:6</a:t>
            </a:r>
            <a:r>
              <a:rPr lang="en-US" sz="2400" b="1" dirty="0" smtClean="0">
                <a:latin typeface="Cambria" pitchFamily="18" charset="0"/>
              </a:rPr>
              <a:t>).  </a:t>
            </a:r>
          </a:p>
          <a:p>
            <a:pPr indent="457200">
              <a:spcAft>
                <a:spcPts val="1000"/>
              </a:spcAft>
            </a:pPr>
            <a:r>
              <a:rPr lang="en-US" sz="2400" b="1" dirty="0" smtClean="0">
                <a:latin typeface="Cambria" pitchFamily="18" charset="0"/>
              </a:rPr>
              <a:t>This sudden, miraculous turn from death to life brings up the second part of the question answered in these verses: </a:t>
            </a:r>
            <a:r>
              <a:rPr lang="en-US" sz="2400" b="1" i="1" dirty="0" smtClean="0">
                <a:effectLst>
                  <a:outerShdw blurRad="38100" dist="38100" dir="2700000" algn="tl">
                    <a:srgbClr val="000000">
                      <a:alpha val="43137"/>
                    </a:srgbClr>
                  </a:outerShdw>
                </a:effectLst>
                <a:latin typeface="Cambria" pitchFamily="18" charset="0"/>
              </a:rPr>
              <a:t>Why did God do it?</a:t>
            </a:r>
            <a:r>
              <a:rPr lang="en-US" sz="2400" b="1" dirty="0" smtClean="0">
                <a:latin typeface="Cambria" pitchFamily="18" charset="0"/>
              </a:rPr>
              <a:t>  Why would he go to such lengths to rescue dead, condemned, sin-stained, rebellious people?  Clearly it had nothing to do with our own merit, worthiness, works, or untapped potential.</a:t>
            </a:r>
            <a:endParaRPr lang="en-US" sz="2400" b="1" i="1" dirty="0" smtClean="0">
              <a:effectLst>
                <a:outerShdw blurRad="38100" dist="38100" dir="2700000" algn="tl">
                  <a:srgbClr val="000000">
                    <a:alpha val="43137"/>
                  </a:srgbClr>
                </a:outerShdw>
              </a:effectLst>
              <a:latin typeface="Cambria" pitchFamily="18" charset="0"/>
            </a:endParaRP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2:4 – 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391219"/>
          </a:xfrm>
          <a:prstGeom prst="rect">
            <a:avLst/>
          </a:prstGeom>
          <a:noFill/>
          <a:effectLst/>
        </p:spPr>
        <p:txBody>
          <a:bodyPr wrap="square" rtlCol="0">
            <a:spAutoFit/>
          </a:bodyPr>
          <a:lstStyle/>
          <a:p>
            <a:pPr indent="457200">
              <a:spcAft>
                <a:spcPts val="1000"/>
              </a:spcAft>
            </a:pPr>
            <a:r>
              <a:rPr lang="en-US" sz="2400" b="1" dirty="0" smtClean="0">
                <a:effectLst>
                  <a:outerShdw blurRad="38100" dist="38100" dir="2700000" algn="tl">
                    <a:srgbClr val="000000">
                      <a:alpha val="43137"/>
                    </a:srgbClr>
                  </a:outerShdw>
                </a:effectLst>
                <a:latin typeface="Cambria" pitchFamily="18" charset="0"/>
              </a:rPr>
              <a:t>Ephesians 2:4</a:t>
            </a:r>
            <a:r>
              <a:rPr lang="en-US" sz="2400" b="1" dirty="0" smtClean="0">
                <a:latin typeface="Cambria" pitchFamily="18" charset="0"/>
              </a:rPr>
              <a:t> begins by describing God as “rich in mercy.”  The Lord abounds in “great love,” which He demonstrated in His saving initiative toward us.  His merciful character stayed His hand of justice—getting what we deserve—and exchanged it for grace—getting what we don’t deserve.  </a:t>
            </a:r>
          </a:p>
          <a:p>
            <a:pPr indent="457200">
              <a:spcAft>
                <a:spcPts val="1000"/>
              </a:spcAft>
            </a:pPr>
            <a:r>
              <a:rPr lang="en-US" sz="2400" b="1" dirty="0" smtClean="0">
                <a:latin typeface="Cambria" pitchFamily="18" charset="0"/>
              </a:rPr>
              <a:t>Grace is God’s unmerited favor unconditionally demonstrated to the undeserving.  Notice the parenthetical explanation that puts the entire rescue operation in proper theological perspective: “by grace you have been saved.”  Paul interrupts his normal train of thought from resurrection to exaltation by inserting this clarification, reminding us that none of this comes from ourselves; it comes from a loving, merciful, gracious Almighty God (</a:t>
            </a:r>
            <a:r>
              <a:rPr lang="en-US" sz="2400" b="1" dirty="0" smtClean="0">
                <a:effectLst>
                  <a:outerShdw blurRad="38100" dist="38100" dir="2700000" algn="tl">
                    <a:srgbClr val="000000">
                      <a:alpha val="43137"/>
                    </a:srgbClr>
                  </a:outerShdw>
                </a:effectLst>
                <a:latin typeface="Cambria" pitchFamily="18" charset="0"/>
              </a:rPr>
              <a:t>2:7</a:t>
            </a:r>
            <a:r>
              <a:rPr lang="en-US" sz="2400" b="1" dirty="0" smtClean="0">
                <a:latin typeface="Cambria" pitchFamily="18" charset="0"/>
              </a:rPr>
              <a:t>).</a:t>
            </a:r>
            <a:endParaRPr lang="en-US" sz="2400" b="1" i="1" dirty="0" smtClean="0">
              <a:effectLst>
                <a:outerShdw blurRad="38100" dist="38100" dir="2700000" algn="tl">
                  <a:srgbClr val="000000">
                    <a:alpha val="43137"/>
                  </a:srgbClr>
                </a:outerShdw>
              </a:effectLst>
              <a:latin typeface="Cambria" pitchFamily="18" charset="0"/>
            </a:endParaRP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2:4 – 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75780" name="Picture 4" descr="What is the meaning of Ephesians 2:8–9? | GotQuestions.org"/>
          <p:cNvPicPr>
            <a:picLocks noChangeAspect="1" noChangeArrowheads="1"/>
          </p:cNvPicPr>
          <p:nvPr/>
        </p:nvPicPr>
        <p:blipFill>
          <a:blip r:embed="rId2" cstate="print"/>
          <a:srcRect l="2000" r="4667" b="11111"/>
          <a:stretch>
            <a:fillRect/>
          </a:stretch>
        </p:blipFill>
        <p:spPr bwMode="auto">
          <a:xfrm>
            <a:off x="381000" y="762000"/>
            <a:ext cx="8382000" cy="4800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diamond(out)">
                                      <p:cBhvr>
                                        <p:cTn id="7" dur="20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1569660"/>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8</a:t>
            </a:r>
            <a:r>
              <a:rPr lang="en-US" sz="2800" i="1" dirty="0" smtClean="0">
                <a:latin typeface="Georgia" pitchFamily="18" charset="0"/>
              </a:rPr>
              <a:t>For it is by grace you have been saved, through faith—and this is not from yourselves, it is the gift of God— </a:t>
            </a:r>
            <a:r>
              <a:rPr lang="en-US" sz="2800" b="1" baseline="30000" dirty="0" smtClean="0">
                <a:effectLst>
                  <a:outerShdw blurRad="38100" dist="38100" dir="2700000" algn="tl">
                    <a:srgbClr val="000000">
                      <a:alpha val="43137"/>
                    </a:srgbClr>
                  </a:outerShdw>
                </a:effectLst>
                <a:latin typeface="Georgia" pitchFamily="18" charset="0"/>
              </a:rPr>
              <a:t>9</a:t>
            </a:r>
            <a:r>
              <a:rPr lang="en-US" sz="2800" i="1" dirty="0" smtClean="0">
                <a:latin typeface="Georgia" pitchFamily="18" charset="0"/>
              </a:rPr>
              <a:t>not by works, so that no one can boast.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2:8 – 9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391219"/>
          </a:xfrm>
          <a:prstGeom prst="rect">
            <a:avLst/>
          </a:prstGeom>
          <a:noFill/>
          <a:effectLst/>
        </p:spPr>
        <p:txBody>
          <a:bodyPr wrap="square" rtlCol="0">
            <a:spAutoFit/>
          </a:bodyPr>
          <a:lstStyle/>
          <a:p>
            <a:pPr indent="457200">
              <a:spcAft>
                <a:spcPts val="1000"/>
              </a:spcAft>
            </a:pPr>
            <a:r>
              <a:rPr lang="en-US" sz="2000" b="1" dirty="0" smtClean="0">
                <a:effectLst>
                  <a:outerShdw blurRad="38100" dist="38100" dir="2700000" algn="tl">
                    <a:srgbClr val="000000">
                      <a:alpha val="43137"/>
                    </a:srgbClr>
                  </a:outerShdw>
                </a:effectLst>
                <a:latin typeface="Cambria" pitchFamily="18" charset="0"/>
              </a:rPr>
              <a:t>#3</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“How can we receive the gift of salvation?”</a:t>
            </a:r>
            <a:r>
              <a:rPr lang="en-US" sz="2400" b="1" dirty="0" smtClean="0">
                <a:latin typeface="Cambria" pitchFamily="18" charset="0"/>
              </a:rPr>
              <a:t>                   Paul has painted a vivid picture of the stunning contrasts between darkness and light, damnation and salvation, death and resurrection.  Now, in one of the clearest passages on salvation by grace through faith in the entire Bible, Paul describes the means by which one receives this incomparable gift of new life.</a:t>
            </a:r>
          </a:p>
          <a:p>
            <a:pPr indent="457200">
              <a:spcAft>
                <a:spcPts val="1000"/>
              </a:spcAft>
            </a:pPr>
            <a:r>
              <a:rPr lang="en-US" sz="2400" b="1" dirty="0" smtClean="0">
                <a:latin typeface="Cambria" pitchFamily="18" charset="0"/>
              </a:rPr>
              <a:t>Paul begins this explanation by repeating—word for word—the phrase from </a:t>
            </a:r>
            <a:r>
              <a:rPr lang="en-US" sz="2400" b="1" dirty="0" smtClean="0">
                <a:effectLst>
                  <a:outerShdw blurRad="38100" dist="38100" dir="2700000" algn="tl">
                    <a:srgbClr val="000000">
                      <a:alpha val="43137"/>
                    </a:srgbClr>
                  </a:outerShdw>
                </a:effectLst>
                <a:latin typeface="Cambria" pitchFamily="18" charset="0"/>
              </a:rPr>
              <a:t>2:5</a:t>
            </a:r>
            <a:r>
              <a:rPr lang="en-US" sz="2400" b="1" dirty="0" smtClean="0">
                <a:latin typeface="Cambria" pitchFamily="18" charset="0"/>
              </a:rPr>
              <a:t>: </a:t>
            </a:r>
            <a:r>
              <a:rPr lang="en-US" sz="2400" b="1" i="1" dirty="0" smtClean="0">
                <a:latin typeface="Cambria" pitchFamily="18" charset="0"/>
              </a:rPr>
              <a:t>“By grace you have been saved.”</a:t>
            </a:r>
            <a:r>
              <a:rPr lang="en-US" sz="2400" b="1" dirty="0" smtClean="0">
                <a:latin typeface="Cambria" pitchFamily="18" charset="0"/>
              </a:rPr>
              <a:t>  Grace is the basis for everything God has done for us.  Grace motivated the Father to choose us in Christ before the foundation of the world (</a:t>
            </a:r>
            <a:r>
              <a:rPr lang="en-US" sz="2400" b="1" dirty="0" smtClean="0">
                <a:effectLst>
                  <a:outerShdw blurRad="38100" dist="38100" dir="2700000" algn="tl">
                    <a:srgbClr val="000000">
                      <a:alpha val="43137"/>
                    </a:srgbClr>
                  </a:outerShdw>
                </a:effectLst>
                <a:latin typeface="Cambria" pitchFamily="18" charset="0"/>
              </a:rPr>
              <a:t>1:4-6</a:t>
            </a:r>
            <a:r>
              <a:rPr lang="en-US" sz="2400" b="1" dirty="0" smtClean="0">
                <a:latin typeface="Cambria" pitchFamily="18" charset="0"/>
              </a:rPr>
              <a:t>).  Grace provided the one-time payment for eternal redemption—the blood of Christ, who came to earth and died for the forgiveness of sin (</a:t>
            </a:r>
            <a:r>
              <a:rPr lang="en-US" sz="2400" b="1" dirty="0" smtClean="0">
                <a:effectLst>
                  <a:outerShdw blurRad="38100" dist="38100" dir="2700000" algn="tl">
                    <a:srgbClr val="000000">
                      <a:alpha val="43137"/>
                    </a:srgbClr>
                  </a:outerShdw>
                </a:effectLst>
                <a:latin typeface="Cambria" pitchFamily="18" charset="0"/>
              </a:rPr>
              <a:t>1:7</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2:8 – 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19460"/>
          </a:xfrm>
          <a:prstGeom prst="rect">
            <a:avLst/>
          </a:prstGeom>
          <a:noFill/>
          <a:effectLst/>
        </p:spPr>
        <p:txBody>
          <a:bodyPr wrap="square" rtlCol="0">
            <a:spAutoFit/>
          </a:bodyPr>
          <a:lstStyle/>
          <a:p>
            <a:pPr indent="457200">
              <a:spcAft>
                <a:spcPts val="1000"/>
              </a:spcAft>
            </a:pPr>
            <a:r>
              <a:rPr lang="en-US" sz="2400" b="1" dirty="0" smtClean="0">
                <a:latin typeface="Cambria" pitchFamily="18" charset="0"/>
              </a:rPr>
              <a:t>And by grace alone we receive this forgiveness and salvation—grace apart from any merit of our own (</a:t>
            </a:r>
            <a:r>
              <a:rPr lang="en-US" sz="2400" b="1" dirty="0" smtClean="0">
                <a:effectLst>
                  <a:outerShdw blurRad="38100" dist="38100" dir="2700000" algn="tl">
                    <a:srgbClr val="000000">
                      <a:alpha val="43137"/>
                    </a:srgbClr>
                  </a:outerShdw>
                </a:effectLst>
                <a:latin typeface="Cambria" pitchFamily="18" charset="0"/>
              </a:rPr>
              <a:t>2:8-9</a:t>
            </a:r>
            <a:r>
              <a:rPr lang="en-US" sz="2400" b="1" dirty="0" smtClean="0">
                <a:latin typeface="Cambria" pitchFamily="18" charset="0"/>
              </a:rPr>
              <a:t>).  Though </a:t>
            </a:r>
            <a:r>
              <a:rPr lang="en-US" sz="2400" b="1" i="1" dirty="0" smtClean="0">
                <a:effectLst>
                  <a:outerShdw blurRad="38100" dist="38100" dir="2700000" algn="tl">
                    <a:srgbClr val="000000">
                      <a:alpha val="43137"/>
                    </a:srgbClr>
                  </a:outerShdw>
                </a:effectLst>
                <a:latin typeface="Cambria" pitchFamily="18" charset="0"/>
              </a:rPr>
              <a:t>grace</a:t>
            </a:r>
            <a:r>
              <a:rPr lang="en-US" sz="2400" b="1" dirty="0" smtClean="0">
                <a:latin typeface="Cambria" pitchFamily="18" charset="0"/>
              </a:rPr>
              <a:t> is the </a:t>
            </a:r>
            <a:r>
              <a:rPr lang="en-US" sz="2400" b="1" i="1" u="sng" dirty="0" smtClean="0">
                <a:latin typeface="Cambria" pitchFamily="18" charset="0"/>
              </a:rPr>
              <a:t>objective</a:t>
            </a:r>
            <a:r>
              <a:rPr lang="en-US" sz="2400" b="1" dirty="0" smtClean="0">
                <a:latin typeface="Cambria" pitchFamily="18" charset="0"/>
              </a:rPr>
              <a:t> basis for our salvation, Paul also mentions an equally important </a:t>
            </a:r>
            <a:r>
              <a:rPr lang="en-US" sz="2400" b="1" i="1" u="sng" dirty="0" smtClean="0">
                <a:latin typeface="Cambria" pitchFamily="18" charset="0"/>
              </a:rPr>
              <a:t>subjective</a:t>
            </a:r>
            <a:r>
              <a:rPr lang="en-US" sz="2400" b="1" dirty="0" smtClean="0">
                <a:latin typeface="Cambria" pitchFamily="18" charset="0"/>
              </a:rPr>
              <a:t> means of receiving this grace: </a:t>
            </a:r>
            <a:r>
              <a:rPr lang="en-US" sz="2400" b="1" i="1" dirty="0" smtClean="0">
                <a:effectLst>
                  <a:outerShdw blurRad="38100" dist="38100" dir="2700000" algn="tl">
                    <a:srgbClr val="000000">
                      <a:alpha val="43137"/>
                    </a:srgbClr>
                  </a:outerShdw>
                </a:effectLst>
                <a:latin typeface="Cambria" pitchFamily="18" charset="0"/>
              </a:rPr>
              <a:t>faith</a:t>
            </a:r>
            <a:r>
              <a:rPr lang="en-US" sz="2400" b="1" dirty="0" smtClean="0">
                <a:latin typeface="Cambria" pitchFamily="18" charset="0"/>
              </a:rPr>
              <a:t>.    </a:t>
            </a:r>
          </a:p>
          <a:p>
            <a:pPr indent="457200">
              <a:spcAft>
                <a:spcPts val="1000"/>
              </a:spcAft>
            </a:pPr>
            <a:r>
              <a:rPr lang="en-US" sz="2400" b="1" dirty="0" smtClean="0">
                <a:latin typeface="Cambria" pitchFamily="18" charset="0"/>
              </a:rPr>
              <a:t>We are saved by grace, but we appropriate this grace through faith.  “</a:t>
            </a:r>
            <a:r>
              <a:rPr lang="en-US" sz="2400" b="1" dirty="0" smtClean="0">
                <a:effectLst>
                  <a:outerShdw blurRad="38100" dist="38100" dir="2700000" algn="tl">
                    <a:srgbClr val="000000">
                      <a:alpha val="43137"/>
                    </a:srgbClr>
                  </a:outerShdw>
                </a:effectLst>
                <a:latin typeface="Cambria" pitchFamily="18" charset="0"/>
              </a:rPr>
              <a:t>Faith</a:t>
            </a:r>
            <a:r>
              <a:rPr lang="en-US" sz="2400" b="1" dirty="0" smtClean="0">
                <a:latin typeface="Cambria" pitchFamily="18" charset="0"/>
              </a:rPr>
              <a:t>” simply means trust, reliance, or dependence upon someone or something.  Faith is the wholehearted acceptance that what God says is true,  trusting that the gift of salvation is exactly as promised.  </a:t>
            </a:r>
          </a:p>
          <a:p>
            <a:pPr indent="457200">
              <a:spcAft>
                <a:spcPts val="1000"/>
              </a:spcAft>
            </a:pPr>
            <a:r>
              <a:rPr lang="en-US" sz="2400" b="1" dirty="0" smtClean="0">
                <a:latin typeface="Cambria" pitchFamily="18" charset="0"/>
              </a:rPr>
              <a:t>The grace of salvation is received when God opens our blind eyes to this gospel, enabling us to understand its claims and to accept its promise of forgiveness for all who believe.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2:8 – 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391219"/>
          </a:xfrm>
          <a:prstGeom prst="rect">
            <a:avLst/>
          </a:prstGeom>
          <a:noFill/>
          <a:effectLst/>
        </p:spPr>
        <p:txBody>
          <a:bodyPr wrap="square" rtlCol="0">
            <a:spAutoFit/>
          </a:bodyPr>
          <a:lstStyle/>
          <a:p>
            <a:pPr indent="457200">
              <a:spcAft>
                <a:spcPts val="1000"/>
              </a:spcAft>
            </a:pPr>
            <a:r>
              <a:rPr lang="en-US" sz="2400" b="1" dirty="0" smtClean="0">
                <a:latin typeface="Cambria" pitchFamily="18" charset="0"/>
              </a:rPr>
              <a:t>When the shroud of death is lifted from our hearts, our minds are illuminated to have faith in Christ’s death for our sins and His resurrection from the dead.  This faith—apart from any works—is then the sole means of entering into an eternal relationship with the Father through Jesus Christ the Son by the regenerating work of the Holy Spirit. </a:t>
            </a:r>
          </a:p>
          <a:p>
            <a:pPr indent="457200">
              <a:spcAft>
                <a:spcPts val="1000"/>
              </a:spcAft>
            </a:pPr>
            <a:r>
              <a:rPr lang="en-US" sz="2400" b="1" dirty="0" smtClean="0">
                <a:latin typeface="Cambria" pitchFamily="18" charset="0"/>
              </a:rPr>
              <a:t>This entire salvation package is “not of yourselves,” but is “the gift of God” (</a:t>
            </a:r>
            <a:r>
              <a:rPr lang="en-US" sz="2400" b="1" dirty="0" smtClean="0">
                <a:effectLst>
                  <a:outerShdw blurRad="38100" dist="38100" dir="2700000" algn="tl">
                    <a:srgbClr val="000000">
                      <a:alpha val="43137"/>
                    </a:srgbClr>
                  </a:outerShdw>
                </a:effectLst>
                <a:latin typeface="Cambria" pitchFamily="18" charset="0"/>
              </a:rPr>
              <a:t>2:8</a:t>
            </a:r>
            <a:r>
              <a:rPr lang="en-US" sz="2400" b="1" dirty="0" smtClean="0">
                <a:latin typeface="Cambria" pitchFamily="18" charset="0"/>
              </a:rPr>
              <a:t>).  Paul specifies what he means by “not of yourselves”:  this salvation gift is “not as a result of works, so that no one may boast” (</a:t>
            </a:r>
            <a:r>
              <a:rPr lang="en-US" sz="2400" b="1" dirty="0" smtClean="0">
                <a:effectLst>
                  <a:outerShdw blurRad="38100" dist="38100" dir="2700000" algn="tl">
                    <a:srgbClr val="000000">
                      <a:alpha val="43137"/>
                    </a:srgbClr>
                  </a:outerShdw>
                </a:effectLst>
                <a:latin typeface="Cambria" pitchFamily="18" charset="0"/>
              </a:rPr>
              <a:t>2:9</a:t>
            </a:r>
            <a:r>
              <a:rPr lang="en-US" sz="2400" b="1" dirty="0" smtClean="0">
                <a:latin typeface="Cambria" pitchFamily="18" charset="0"/>
              </a:rPr>
              <a:t>).  Simply put, God initiated our salvation, He implemented it, and He receives all the glory for it.  In contrast, we could do nothing to start it, cannot contribute anything to it, and therefore can take no credit for it.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2:8 – 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75782" name="Picture 6" descr="Ephesians 2:10 - Lovesvg.com"/>
          <p:cNvPicPr>
            <a:picLocks noChangeAspect="1" noChangeArrowheads="1"/>
          </p:cNvPicPr>
          <p:nvPr/>
        </p:nvPicPr>
        <p:blipFill>
          <a:blip r:embed="rId2" cstate="print"/>
          <a:srcRect l="1776" t="24000" r="2331" b="22667"/>
          <a:stretch>
            <a:fillRect/>
          </a:stretch>
        </p:blipFill>
        <p:spPr bwMode="auto">
          <a:xfrm>
            <a:off x="457200" y="1066800"/>
            <a:ext cx="8229600" cy="4800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5782"/>
                                        </p:tgtEl>
                                        <p:attrNameLst>
                                          <p:attrName>style.visibility</p:attrName>
                                        </p:attrNameLst>
                                      </p:cBhvr>
                                      <p:to>
                                        <p:strVal val="visible"/>
                                      </p:to>
                                    </p:set>
                                    <p:animEffect transition="in" filter="diamond(out)">
                                      <p:cBhvr>
                                        <p:cTn id="7" dur="20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4678204"/>
          </a:xfrm>
          <a:prstGeom prst="rect">
            <a:avLst/>
          </a:prstGeom>
          <a:noFill/>
          <a:effectLst/>
        </p:spPr>
        <p:txBody>
          <a:bodyPr wrap="square" rtlCol="0">
            <a:spAutoFit/>
          </a:bodyPr>
          <a:lstStyle/>
          <a:p>
            <a:pPr indent="457200">
              <a:spcAft>
                <a:spcPts val="600"/>
              </a:spcAft>
            </a:pPr>
            <a:r>
              <a:rPr lang="en-US" sz="2400" b="1" dirty="0" smtClean="0">
                <a:latin typeface="Cambria" pitchFamily="18" charset="0"/>
              </a:rPr>
              <a:t>Paul also wants them to remember how far they have come as Gentiles, courtesy of Jesus Christ.  Once strangers from the promises made to Israel and without God in the world, they can now draw near through the blood of Jesus. </a:t>
            </a:r>
          </a:p>
          <a:p>
            <a:pPr indent="457200">
              <a:spcAft>
                <a:spcPts val="600"/>
              </a:spcAft>
            </a:pPr>
            <a:r>
              <a:rPr lang="en-US" sz="2400" b="1" dirty="0" smtClean="0">
                <a:latin typeface="Cambria" pitchFamily="18" charset="0"/>
              </a:rPr>
              <a:t>By His death on the cross Jesus abolished the law of commandments which separated Jews and Gentiles, and has reconciled them both to God in one body.  The Gentiles can therefore be fellow-citizens and members of God’s family; they are also part of that grand temple being built upon the foundation of the apostles and prophets with Jesus as the cornerstone, in which they serve as a habitation of God in the Spirit (</a:t>
            </a:r>
            <a:r>
              <a:rPr lang="en-US" sz="2400" b="1" dirty="0" smtClean="0">
                <a:effectLst>
                  <a:outerShdw blurRad="38100" dist="38100" dir="2700000" algn="tl">
                    <a:srgbClr val="000000">
                      <a:alpha val="43137"/>
                    </a:srgbClr>
                  </a:outerShdw>
                </a:effectLst>
                <a:latin typeface="Cambria" pitchFamily="18" charset="0"/>
              </a:rPr>
              <a:t>2:11-22</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1569660"/>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10</a:t>
            </a:r>
            <a:r>
              <a:rPr lang="en-US" sz="2800" i="1" dirty="0" smtClean="0">
                <a:latin typeface="Georgia" pitchFamily="18" charset="0"/>
              </a:rPr>
              <a:t>For we are God’s handiwork, created in Christ Jesus to do good works, which God prepared in advance for us to do.</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2:10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52556"/>
          </a:xfrm>
          <a:prstGeom prst="rect">
            <a:avLst/>
          </a:prstGeom>
          <a:noFill/>
          <a:effectLst/>
        </p:spPr>
        <p:txBody>
          <a:bodyPr wrap="square" rtlCol="0">
            <a:spAutoFit/>
          </a:bodyPr>
          <a:lstStyle/>
          <a:p>
            <a:pPr indent="457200">
              <a:spcAft>
                <a:spcPts val="1000"/>
              </a:spcAft>
            </a:pPr>
            <a:r>
              <a:rPr lang="en-US" sz="2000" b="1" dirty="0" smtClean="0">
                <a:effectLst>
                  <a:outerShdw blurRad="38100" dist="38100" dir="2700000" algn="tl">
                    <a:srgbClr val="000000">
                      <a:alpha val="43137"/>
                    </a:srgbClr>
                  </a:outerShdw>
                </a:effectLst>
                <a:latin typeface="Cambria" pitchFamily="18" charset="0"/>
              </a:rPr>
              <a:t>#4</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“What difference does salvation make in my life?”</a:t>
            </a:r>
            <a:r>
              <a:rPr lang="en-US" sz="2400" b="1" dirty="0" smtClean="0">
                <a:latin typeface="Cambria" pitchFamily="18" charset="0"/>
              </a:rPr>
              <a:t>                   Finally, Paul ends this first section of his letter by answering our question with this commonly overlooked verse (</a:t>
            </a:r>
            <a:r>
              <a:rPr lang="en-US" sz="2400" b="1" dirty="0" smtClean="0">
                <a:effectLst>
                  <a:outerShdw blurRad="38100" dist="38100" dir="2700000" algn="tl">
                    <a:srgbClr val="000000">
                      <a:alpha val="43137"/>
                    </a:srgbClr>
                  </a:outerShdw>
                </a:effectLst>
                <a:latin typeface="Cambria" pitchFamily="18" charset="0"/>
              </a:rPr>
              <a:t>2:10</a:t>
            </a:r>
            <a:r>
              <a:rPr lang="en-US" sz="2400" b="1" dirty="0" smtClean="0">
                <a:latin typeface="Cambria" pitchFamily="18" charset="0"/>
              </a:rPr>
              <a:t>), we are God’s “workmanship.”  In other words, we are His masterpiece, designed for action.  God has good works for us to do that He “prepared beforehand”—before we were even born.  </a:t>
            </a:r>
          </a:p>
          <a:p>
            <a:pPr indent="457200">
              <a:spcAft>
                <a:spcPts val="1000"/>
              </a:spcAft>
            </a:pPr>
            <a:r>
              <a:rPr lang="en-US" sz="2400" b="1" dirty="0" smtClean="0">
                <a:latin typeface="Cambria" pitchFamily="18" charset="0"/>
              </a:rPr>
              <a:t>God’s plan for our lives does not end when we believe the message of the gospel and receive eternal salvation by grace through faith apart from works.  Rather, this experience simply marks the beginning of our Christian life as new creatures “in Christ Jesus” (</a:t>
            </a:r>
            <a:r>
              <a:rPr lang="en-US" sz="2400" b="1" dirty="0" smtClean="0">
                <a:effectLst>
                  <a:outerShdw blurRad="38100" dist="38100" dir="2700000" algn="tl">
                    <a:srgbClr val="000000">
                      <a:alpha val="43137"/>
                    </a:srgbClr>
                  </a:outerShdw>
                </a:effectLst>
                <a:latin typeface="Cambria" pitchFamily="18" charset="0"/>
              </a:rPr>
              <a:t>2:10</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13892"/>
          </a:xfrm>
          <a:prstGeom prst="rect">
            <a:avLst/>
          </a:prstGeom>
          <a:noFill/>
          <a:effectLst/>
        </p:spPr>
        <p:txBody>
          <a:bodyPr wrap="square" rtlCol="0">
            <a:spAutoFit/>
          </a:bodyPr>
          <a:lstStyle/>
          <a:p>
            <a:pPr indent="457200">
              <a:spcAft>
                <a:spcPts val="1000"/>
              </a:spcAft>
            </a:pPr>
            <a:r>
              <a:rPr lang="en-US" sz="2400" b="1" dirty="0" smtClean="0">
                <a:latin typeface="Cambria" pitchFamily="18" charset="0"/>
              </a:rPr>
              <a:t>God’s plan extends beyond salvation to sanctification, beyond standing in grace to walking in good deeds.  Therefore, the good works mentioned in </a:t>
            </a:r>
            <a:r>
              <a:rPr lang="en-US" sz="2400" b="1" dirty="0" smtClean="0">
                <a:effectLst>
                  <a:outerShdw blurRad="38100" dist="38100" dir="2700000" algn="tl">
                    <a:srgbClr val="000000">
                      <a:alpha val="43137"/>
                    </a:srgbClr>
                  </a:outerShdw>
                </a:effectLst>
                <a:latin typeface="Cambria" pitchFamily="18" charset="0"/>
              </a:rPr>
              <a:t>2:10</a:t>
            </a:r>
            <a:r>
              <a:rPr lang="en-US" sz="2400" b="1" dirty="0" smtClean="0">
                <a:latin typeface="Cambria" pitchFamily="18" charset="0"/>
              </a:rPr>
              <a:t> have nothing to do with earning salvation.  Paul clearly ruled that scenario out in </a:t>
            </a:r>
            <a:r>
              <a:rPr lang="en-US" sz="2400" b="1" dirty="0" smtClean="0">
                <a:effectLst>
                  <a:outerShdw blurRad="38100" dist="38100" dir="2700000" algn="tl">
                    <a:srgbClr val="000000">
                      <a:alpha val="43137"/>
                    </a:srgbClr>
                  </a:outerShdw>
                </a:effectLst>
                <a:latin typeface="Cambria" pitchFamily="18" charset="0"/>
              </a:rPr>
              <a:t>2:9</a:t>
            </a:r>
            <a:r>
              <a:rPr lang="en-US" sz="2400" b="1" dirty="0" smtClean="0">
                <a:latin typeface="Cambria" pitchFamily="18" charset="0"/>
              </a:rPr>
              <a:t> when he emphasized that we are not saved “as a result of our works.”   </a:t>
            </a:r>
          </a:p>
          <a:p>
            <a:pPr indent="457200">
              <a:spcAft>
                <a:spcPts val="1000"/>
              </a:spcAft>
            </a:pPr>
            <a:r>
              <a:rPr lang="en-US" sz="2400" b="1" dirty="0" smtClean="0">
                <a:latin typeface="Cambria" pitchFamily="18" charset="0"/>
              </a:rPr>
              <a:t>Paul refers to works “of yourselves” (</a:t>
            </a:r>
            <a:r>
              <a:rPr lang="en-US" sz="2400" b="1" dirty="0" smtClean="0">
                <a:effectLst>
                  <a:outerShdw blurRad="38100" dist="38100" dir="2700000" algn="tl">
                    <a:srgbClr val="000000">
                      <a:alpha val="43137"/>
                    </a:srgbClr>
                  </a:outerShdw>
                </a:effectLst>
                <a:latin typeface="Cambria" pitchFamily="18" charset="0"/>
              </a:rPr>
              <a:t>2:8</a:t>
            </a:r>
            <a:r>
              <a:rPr lang="en-US" sz="2400" b="1" dirty="0" smtClean="0">
                <a:latin typeface="Cambria" pitchFamily="18" charset="0"/>
              </a:rPr>
              <a:t>), works done in our own strength prior to salvation with the express intention of trying to save ourselves or to contribute something to God’s grace.  This is absolutely impossible.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283224"/>
          </a:xfrm>
          <a:prstGeom prst="rect">
            <a:avLst/>
          </a:prstGeom>
          <a:noFill/>
          <a:effectLst/>
        </p:spPr>
        <p:txBody>
          <a:bodyPr wrap="square" rtlCol="0">
            <a:spAutoFit/>
          </a:bodyPr>
          <a:lstStyle/>
          <a:p>
            <a:pPr indent="457200">
              <a:spcAft>
                <a:spcPts val="1000"/>
              </a:spcAft>
            </a:pPr>
            <a:r>
              <a:rPr lang="en-US" sz="2400" b="1" dirty="0" smtClean="0">
                <a:effectLst>
                  <a:outerShdw blurRad="38100" dist="38100" dir="2700000" algn="tl">
                    <a:srgbClr val="000000">
                      <a:alpha val="43137"/>
                    </a:srgbClr>
                  </a:outerShdw>
                </a:effectLst>
                <a:latin typeface="Cambria" pitchFamily="18" charset="0"/>
              </a:rPr>
              <a:t>Ephesians 2:10</a:t>
            </a:r>
            <a:r>
              <a:rPr lang="en-US" sz="2400" b="1" dirty="0" smtClean="0">
                <a:latin typeface="Cambria" pitchFamily="18" charset="0"/>
              </a:rPr>
              <a:t>, on the other hand, refers to the good works of those who are already born-again believers in Christ and who are now empowered by the Spirit to determine and then do things that please God (</a:t>
            </a:r>
            <a:r>
              <a:rPr lang="en-US" sz="2400" b="1" dirty="0" smtClean="0">
                <a:effectLst>
                  <a:outerShdw blurRad="38100" dist="38100" dir="2700000" algn="tl">
                    <a:srgbClr val="000000">
                      <a:alpha val="43137"/>
                    </a:srgbClr>
                  </a:outerShdw>
                </a:effectLst>
                <a:latin typeface="Cambria" pitchFamily="18" charset="0"/>
              </a:rPr>
              <a:t>Phil 2:13</a:t>
            </a:r>
            <a:r>
              <a:rPr lang="en-US" sz="2400" b="1" dirty="0" smtClean="0">
                <a:latin typeface="Cambria" pitchFamily="18" charset="0"/>
              </a:rPr>
              <a:t>).  </a:t>
            </a:r>
          </a:p>
          <a:p>
            <a:pPr indent="457200">
              <a:spcAft>
                <a:spcPts val="1000"/>
              </a:spcAft>
            </a:pPr>
            <a:r>
              <a:rPr lang="en-US" sz="2400" b="1" dirty="0" smtClean="0">
                <a:latin typeface="Cambria" pitchFamily="18" charset="0"/>
              </a:rPr>
              <a:t>Since all of this—from the first to last—is God’s work, He deserves all the credit.  Unfortunately, many Christians want to claim a portion of the responsibility for their salvation.  They believe that God makes a free offer, but that we must exercise our own initiative and believe by our own power, or receive it by some action like prayer, repentance, baptism, or joining some local church.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11464"/>
          </a:xfrm>
          <a:prstGeom prst="rect">
            <a:avLst/>
          </a:prstGeom>
          <a:noFill/>
          <a:effectLst/>
        </p:spPr>
        <p:txBody>
          <a:bodyPr wrap="square" rtlCol="0">
            <a:spAutoFit/>
          </a:bodyPr>
          <a:lstStyle/>
          <a:p>
            <a:pPr indent="457200">
              <a:spcAft>
                <a:spcPts val="1000"/>
              </a:spcAft>
            </a:pPr>
            <a:r>
              <a:rPr lang="en-US" sz="2400" b="1" dirty="0" smtClean="0">
                <a:latin typeface="Cambria" pitchFamily="18" charset="0"/>
              </a:rPr>
              <a:t>Or they believe that once a person has been saved, they must continue to perform up to par in order to “stay” saved.  These approaches mirror the world’s tendency to exalt human effort.</a:t>
            </a:r>
          </a:p>
          <a:p>
            <a:pPr indent="457200">
              <a:spcAft>
                <a:spcPts val="1000"/>
              </a:spcAft>
            </a:pPr>
            <a:r>
              <a:rPr lang="en-US" sz="2400" b="1" dirty="0" smtClean="0">
                <a:latin typeface="Cambria" pitchFamily="18" charset="0"/>
              </a:rPr>
              <a:t>Such thinking resists the truth that in and of ourselves we are utterly helpless; we need a sovereign Savior who can save us in spite of ourselves.  </a:t>
            </a:r>
          </a:p>
          <a:p>
            <a:pPr indent="457200">
              <a:spcAft>
                <a:spcPts val="1000"/>
              </a:spcAft>
            </a:pPr>
            <a:r>
              <a:rPr lang="en-US" sz="2400" b="1" dirty="0" smtClean="0">
                <a:latin typeface="Cambria" pitchFamily="18" charset="0"/>
              </a:rPr>
              <a:t>Until we finally give up any notion of entitlement, contribution, or partnership in salvation, we will never truly appreciate that work that Christ has done for us—and is doing in us.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4" name="Picture 3" descr="2 - 10 potter.jpg"/>
          <p:cNvPicPr>
            <a:picLocks noChangeAspect="1"/>
          </p:cNvPicPr>
          <p:nvPr/>
        </p:nvPicPr>
        <p:blipFill>
          <a:blip r:embed="rId2" cstate="print"/>
          <a:srcRect l="1667" r="4166" b="6815"/>
          <a:stretch>
            <a:fillRect/>
          </a:stretch>
        </p:blipFill>
        <p:spPr>
          <a:xfrm>
            <a:off x="304800" y="609600"/>
            <a:ext cx="8610600" cy="5486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0" y="304800"/>
            <a:ext cx="9144000" cy="6553200"/>
            <a:chOff x="0" y="304800"/>
            <a:chExt cx="9144000" cy="6553200"/>
          </a:xfrm>
        </p:grpSpPr>
        <p:pic>
          <p:nvPicPr>
            <p:cNvPr id="1026" name="Picture 2" descr="Tiada huraian foto disediakan."/>
            <p:cNvPicPr>
              <a:picLocks noChangeAspect="1" noChangeArrowheads="1"/>
            </p:cNvPicPr>
            <p:nvPr/>
          </p:nvPicPr>
          <p:blipFill>
            <a:blip r:embed="rId2" cstate="print"/>
            <a:srcRect/>
            <a:stretch>
              <a:fillRect/>
            </a:stretch>
          </p:blipFill>
          <p:spPr bwMode="auto">
            <a:xfrm>
              <a:off x="457200" y="304800"/>
              <a:ext cx="8305800" cy="6229351"/>
            </a:xfrm>
            <a:prstGeom prst="rect">
              <a:avLst/>
            </a:prstGeom>
            <a:ln>
              <a:noFill/>
            </a:ln>
            <a:effectLst>
              <a:outerShdw blurRad="190500" algn="tl" rotWithShape="0">
                <a:srgbClr val="000000">
                  <a:alpha val="70000"/>
                </a:srgbClr>
              </a:outerShdw>
            </a:effectLst>
          </p:spPr>
        </p:pic>
        <p:sp>
          <p:nvSpPr>
            <p:cNvPr id="3" name="Rectangle 2"/>
            <p:cNvSpPr/>
            <p:nvPr/>
          </p:nvSpPr>
          <p:spPr>
            <a:xfrm>
              <a:off x="0" y="6248400"/>
              <a:ext cx="9144000" cy="609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25 May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970044"/>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2:11 – 22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“Destroying the Wall to Build the Temple”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1288659" y="3159941"/>
            <a:ext cx="4733877"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You Were Dead, But God</a:t>
            </a:r>
            <a:endParaRPr lang="en-US" sz="2400" b="1"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highest point in the continental United States is Mount Whitney in California at about </a:t>
            </a:r>
            <a:r>
              <a:rPr lang="en-US" sz="2400" b="1" dirty="0" smtClean="0">
                <a:effectLst>
                  <a:outerShdw blurRad="38100" dist="38100" dir="2700000" algn="tl">
                    <a:srgbClr val="000000">
                      <a:alpha val="43137"/>
                    </a:srgbClr>
                  </a:outerShdw>
                </a:effectLst>
                <a:latin typeface="Cambria" pitchFamily="18" charset="0"/>
              </a:rPr>
              <a:t>14,500 feet</a:t>
            </a:r>
            <a:r>
              <a:rPr lang="en-US" sz="2400" b="1" dirty="0" smtClean="0">
                <a:latin typeface="Cambria" pitchFamily="18" charset="0"/>
              </a:rPr>
              <a:t>.  At that altitude in the Sierra Nevada Mountains, one can see eighty miles in the distance the Mojave Desert and Death Valley, the lowest point in the United States, at </a:t>
            </a:r>
            <a:r>
              <a:rPr lang="en-US" sz="2400" b="1" dirty="0" smtClean="0">
                <a:effectLst>
                  <a:outerShdw blurRad="38100" dist="38100" dir="2700000" algn="tl">
                    <a:srgbClr val="000000">
                      <a:alpha val="43137"/>
                    </a:srgbClr>
                  </a:outerShdw>
                </a:effectLst>
                <a:latin typeface="Cambria" pitchFamily="18" charset="0"/>
              </a:rPr>
              <a:t>282 feet</a:t>
            </a:r>
            <a:r>
              <a:rPr lang="en-US" sz="2400" b="1" dirty="0" smtClean="0">
                <a:latin typeface="Cambria" pitchFamily="18" charset="0"/>
              </a:rPr>
              <a:t> below sea level.</a:t>
            </a:r>
          </a:p>
          <a:p>
            <a:pPr indent="457200">
              <a:spcAft>
                <a:spcPts val="1200"/>
              </a:spcAft>
            </a:pPr>
            <a:r>
              <a:rPr lang="en-US" sz="2400" b="1" dirty="0" smtClean="0">
                <a:latin typeface="Cambria" pitchFamily="18" charset="0"/>
              </a:rPr>
              <a:t>Think about it !  In just eighty miles, one could climb from a suffocating </a:t>
            </a:r>
            <a:r>
              <a:rPr lang="en-US" sz="2400" b="1" dirty="0" smtClean="0">
                <a:effectLst>
                  <a:outerShdw blurRad="38100" dist="38100" dir="2700000" algn="tl">
                    <a:srgbClr val="000000">
                      <a:alpha val="43137"/>
                    </a:srgbClr>
                  </a:outerShdw>
                </a:effectLst>
                <a:latin typeface="Cambria" pitchFamily="18" charset="0"/>
              </a:rPr>
              <a:t>134 degrees</a:t>
            </a:r>
            <a:r>
              <a:rPr lang="en-US" sz="2400" b="1" dirty="0" smtClean="0">
                <a:latin typeface="Cambria" pitchFamily="18" charset="0"/>
              </a:rPr>
              <a:t> in the shade to crisp, cool mountain air in the bright sun.  What a contrast!  One place is the top of the world, the other the bottom.  One place is perpetually </a:t>
            </a:r>
            <a:r>
              <a:rPr lang="en-US" sz="2400" b="1" i="1" u="sng" dirty="0" smtClean="0">
                <a:effectLst>
                  <a:outerShdw blurRad="38100" dist="38100" dir="2700000" algn="tl">
                    <a:srgbClr val="000000">
                      <a:alpha val="43137"/>
                    </a:srgbClr>
                  </a:outerShdw>
                </a:effectLst>
                <a:latin typeface="Cambria" pitchFamily="18" charset="0"/>
              </a:rPr>
              <a:t>cool</a:t>
            </a:r>
            <a:r>
              <a:rPr lang="en-US" sz="2400" b="1" dirty="0" smtClean="0">
                <a:latin typeface="Cambria" pitchFamily="18" charset="0"/>
              </a:rPr>
              <a:t>, the other relentlessly </a:t>
            </a:r>
            <a:r>
              <a:rPr lang="en-US" sz="2400" b="1" i="1" u="sng" dirty="0" smtClean="0">
                <a:effectLst>
                  <a:outerShdw blurRad="38100" dist="38100" dir="2700000" algn="tl">
                    <a:srgbClr val="000000">
                      <a:alpha val="43137"/>
                    </a:srgbClr>
                  </a:outerShdw>
                </a:effectLst>
                <a:latin typeface="Cambria" pitchFamily="18" charset="0"/>
              </a:rPr>
              <a:t>hot</a:t>
            </a:r>
            <a:r>
              <a:rPr lang="en-US" sz="2400" b="1" dirty="0" smtClean="0">
                <a:latin typeface="Cambria" pitchFamily="18" charset="0"/>
              </a:rPr>
              <a:t>.</a:t>
            </a:r>
          </a:p>
          <a:p>
            <a:pPr indent="457200">
              <a:spcAft>
                <a:spcPts val="1200"/>
              </a:spcAft>
            </a:pPr>
            <a:r>
              <a:rPr lang="en-US" sz="2400" b="1" dirty="0" smtClean="0">
                <a:latin typeface="Cambria" pitchFamily="18" charset="0"/>
              </a:rPr>
              <a:t>From </a:t>
            </a:r>
            <a:r>
              <a:rPr lang="en-US" sz="2400" b="1" dirty="0" smtClean="0">
                <a:effectLst>
                  <a:outerShdw blurRad="38100" dist="38100" dir="2700000" algn="tl">
                    <a:srgbClr val="000000">
                      <a:alpha val="43137"/>
                    </a:srgbClr>
                  </a:outerShdw>
                </a:effectLst>
                <a:latin typeface="Cambria" pitchFamily="18" charset="0"/>
              </a:rPr>
              <a:t>Mt. Whitney</a:t>
            </a:r>
            <a:r>
              <a:rPr lang="en-US" sz="2400" b="1" dirty="0" smtClean="0">
                <a:latin typeface="Cambria" pitchFamily="18" charset="0"/>
              </a:rPr>
              <a:t> you can look</a:t>
            </a:r>
            <a:r>
              <a:rPr lang="en-US" sz="2400" b="1" i="1" u="sng" dirty="0" smtClean="0">
                <a:latin typeface="Cambria" pitchFamily="18" charset="0"/>
              </a:rPr>
              <a:t> down</a:t>
            </a:r>
            <a:r>
              <a:rPr lang="en-US" sz="2400" b="1" dirty="0" smtClean="0">
                <a:latin typeface="Cambria" pitchFamily="18" charset="0"/>
              </a:rPr>
              <a:t> on all of life.  From </a:t>
            </a:r>
            <a:r>
              <a:rPr lang="en-US" sz="2400" b="1" dirty="0" smtClean="0">
                <a:effectLst>
                  <a:outerShdw blurRad="38100" dist="38100" dir="2700000" algn="tl">
                    <a:srgbClr val="000000">
                      <a:alpha val="43137"/>
                    </a:srgbClr>
                  </a:outerShdw>
                </a:effectLst>
                <a:latin typeface="Cambria" pitchFamily="18" charset="0"/>
              </a:rPr>
              <a:t>Death Valley</a:t>
            </a:r>
            <a:r>
              <a:rPr lang="en-US" sz="2400" b="1" dirty="0" smtClean="0">
                <a:latin typeface="Cambria" pitchFamily="18" charset="0"/>
              </a:rPr>
              <a:t> you can only look </a:t>
            </a:r>
            <a:r>
              <a:rPr lang="en-US" sz="2400" b="1" i="1" u="sng" dirty="0" smtClean="0">
                <a:latin typeface="Cambria" pitchFamily="18" charset="0"/>
              </a:rPr>
              <a:t>up</a:t>
            </a:r>
            <a:r>
              <a:rPr lang="en-US" sz="2400" b="1" dirty="0" smtClean="0">
                <a:latin typeface="Cambria" pitchFamily="18" charset="0"/>
              </a:rPr>
              <a:t> to the rest of the world.</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It’s hard to imagine a more extreme contrast, but one does exist—not in the physical world but in the spiritual.  In Ephesians </a:t>
            </a:r>
            <a:r>
              <a:rPr lang="en-US" sz="2400" b="1" dirty="0" smtClean="0">
                <a:effectLst>
                  <a:outerShdw blurRad="38100" dist="38100" dir="2700000" algn="tl">
                    <a:srgbClr val="000000">
                      <a:alpha val="43137"/>
                    </a:srgbClr>
                  </a:outerShdw>
                </a:effectLst>
                <a:latin typeface="Cambria" pitchFamily="18" charset="0"/>
              </a:rPr>
              <a:t>2:1-10</a:t>
            </a:r>
            <a:r>
              <a:rPr lang="en-US" sz="2400" b="1" dirty="0" smtClean="0">
                <a:latin typeface="Cambria" pitchFamily="18" charset="0"/>
              </a:rPr>
              <a:t>, Paul describes the “Death Valley” into which all of us are born (</a:t>
            </a:r>
            <a:r>
              <a:rPr lang="en-US" sz="2400" b="1" dirty="0" smtClean="0">
                <a:effectLst>
                  <a:outerShdw blurRad="38100" dist="38100" dir="2700000" algn="tl">
                    <a:srgbClr val="000000">
                      <a:alpha val="43137"/>
                    </a:srgbClr>
                  </a:outerShdw>
                </a:effectLst>
                <a:latin typeface="Cambria" pitchFamily="18" charset="0"/>
              </a:rPr>
              <a:t>2:1-3</a:t>
            </a:r>
            <a:r>
              <a:rPr lang="en-US" sz="2400" b="1" dirty="0" smtClean="0">
                <a:latin typeface="Cambria" pitchFamily="18" charset="0"/>
              </a:rPr>
              <a:t>), as well as the glorious change of location God has provided through Christ’s death and resurrection (</a:t>
            </a:r>
            <a:r>
              <a:rPr lang="en-US" sz="2400" b="1" dirty="0" smtClean="0">
                <a:effectLst>
                  <a:outerShdw blurRad="38100" dist="38100" dir="2700000" algn="tl">
                    <a:srgbClr val="000000">
                      <a:alpha val="43137"/>
                    </a:srgbClr>
                  </a:outerShdw>
                </a:effectLst>
                <a:latin typeface="Cambria" pitchFamily="18" charset="0"/>
              </a:rPr>
              <a:t>2:4-10</a:t>
            </a:r>
            <a:r>
              <a:rPr lang="en-US" sz="2400" b="1" dirty="0" smtClean="0">
                <a:latin typeface="Cambria" pitchFamily="18" charset="0"/>
              </a:rPr>
              <a:t>).</a:t>
            </a:r>
          </a:p>
          <a:p>
            <a:pPr indent="457200">
              <a:spcAft>
                <a:spcPts val="1200"/>
              </a:spcAft>
            </a:pPr>
            <a:r>
              <a:rPr lang="en-US" sz="2400" b="1" dirty="0" smtClean="0">
                <a:latin typeface="Cambria" pitchFamily="18" charset="0"/>
              </a:rPr>
              <a:t>Christ has rescued us from the desert of our sinfulness and exalted us to the highest mountain peak of His righteousness.  Paul’s description of the barren state of our souls prior to our salvation will seem overwhelmingly bleak, especially in contrast to the optimistic “I’m okay, you’re okay” philosophy that pervades our modern culture.</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0120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content of this crucial passage in Paul’s letter to the Ephesians can be outlined by asking four questions:</a:t>
            </a:r>
          </a:p>
          <a:p>
            <a:pPr marL="457200" indent="-274320">
              <a:spcAft>
                <a:spcPts val="1200"/>
              </a:spcAft>
              <a:buFont typeface="Arial" pitchFamily="34" charset="0"/>
              <a:buChar char="•"/>
            </a:pPr>
            <a:r>
              <a:rPr lang="en-US" sz="2400" b="1" dirty="0" smtClean="0">
                <a:latin typeface="Cambria" pitchFamily="18" charset="0"/>
              </a:rPr>
              <a:t>What was life like prior to God’s gracious intrusion? (</a:t>
            </a:r>
            <a:r>
              <a:rPr lang="en-US" sz="2400" b="1" dirty="0" smtClean="0">
                <a:effectLst>
                  <a:outerShdw blurRad="38100" dist="38100" dir="2700000" algn="tl">
                    <a:srgbClr val="000000">
                      <a:alpha val="43137"/>
                    </a:srgbClr>
                  </a:outerShdw>
                </a:effectLst>
                <a:latin typeface="Cambria" pitchFamily="18" charset="0"/>
              </a:rPr>
              <a:t>2:1-3</a:t>
            </a:r>
            <a:r>
              <a:rPr lang="en-US" sz="2400" b="1" dirty="0" smtClean="0">
                <a:latin typeface="Cambria" pitchFamily="18" charset="0"/>
              </a:rPr>
              <a:t>)</a:t>
            </a:r>
          </a:p>
          <a:p>
            <a:pPr marL="457200" indent="-274320">
              <a:spcAft>
                <a:spcPts val="1200"/>
              </a:spcAft>
              <a:buFont typeface="Arial" pitchFamily="34" charset="0"/>
              <a:buChar char="•"/>
            </a:pPr>
            <a:r>
              <a:rPr lang="en-US" sz="2400" b="1" dirty="0" smtClean="0">
                <a:latin typeface="Cambria" pitchFamily="18" charset="0"/>
              </a:rPr>
              <a:t>What did God do for us and why did He do it?                        (</a:t>
            </a:r>
            <a:r>
              <a:rPr lang="en-US" sz="2400" b="1" dirty="0" smtClean="0">
                <a:effectLst>
                  <a:outerShdw blurRad="38100" dist="38100" dir="2700000" algn="tl">
                    <a:srgbClr val="000000">
                      <a:alpha val="43137"/>
                    </a:srgbClr>
                  </a:outerShdw>
                </a:effectLst>
                <a:latin typeface="Cambria" pitchFamily="18" charset="0"/>
              </a:rPr>
              <a:t>2:4-7</a:t>
            </a:r>
            <a:r>
              <a:rPr lang="en-US" sz="2400" b="1" dirty="0" smtClean="0">
                <a:latin typeface="Cambria" pitchFamily="18" charset="0"/>
              </a:rPr>
              <a:t>)</a:t>
            </a:r>
          </a:p>
          <a:p>
            <a:pPr marL="457200" indent="-274320">
              <a:spcAft>
                <a:spcPts val="1200"/>
              </a:spcAft>
              <a:buFont typeface="Arial" pitchFamily="34" charset="0"/>
              <a:buChar char="•"/>
            </a:pPr>
            <a:r>
              <a:rPr lang="en-US" sz="2400" b="1" dirty="0" smtClean="0">
                <a:latin typeface="Cambria" pitchFamily="18" charset="0"/>
              </a:rPr>
              <a:t>How can we receive the gift of salvation?                             (</a:t>
            </a:r>
            <a:r>
              <a:rPr lang="en-US" sz="2400" b="1" dirty="0" smtClean="0">
                <a:effectLst>
                  <a:outerShdw blurRad="38100" dist="38100" dir="2700000" algn="tl">
                    <a:srgbClr val="000000">
                      <a:alpha val="43137"/>
                    </a:srgbClr>
                  </a:outerShdw>
                </a:effectLst>
                <a:latin typeface="Cambria" pitchFamily="18" charset="0"/>
              </a:rPr>
              <a:t>2:8-9</a:t>
            </a:r>
            <a:r>
              <a:rPr lang="en-US" sz="2400" b="1" dirty="0" smtClean="0">
                <a:latin typeface="Cambria" pitchFamily="18" charset="0"/>
              </a:rPr>
              <a:t>)</a:t>
            </a:r>
          </a:p>
          <a:p>
            <a:pPr marL="457200" indent="-274320">
              <a:spcAft>
                <a:spcPts val="1200"/>
              </a:spcAft>
              <a:buFont typeface="Arial" pitchFamily="34" charset="0"/>
              <a:buChar char="•"/>
            </a:pPr>
            <a:r>
              <a:rPr lang="en-US" sz="2400" b="1" dirty="0" smtClean="0">
                <a:latin typeface="Cambria" pitchFamily="18" charset="0"/>
              </a:rPr>
              <a:t>What difference does salvation make in my life?                 (</a:t>
            </a:r>
            <a:r>
              <a:rPr lang="en-US" sz="2400" b="1" dirty="0" smtClean="0">
                <a:effectLst>
                  <a:outerShdw blurRad="38100" dist="38100" dir="2700000" algn="tl">
                    <a:srgbClr val="000000">
                      <a:alpha val="43137"/>
                    </a:srgbClr>
                  </a:outerShdw>
                </a:effectLst>
                <a:latin typeface="Cambria" pitchFamily="18" charset="0"/>
              </a:rPr>
              <a:t>2:10</a:t>
            </a:r>
            <a:r>
              <a:rPr lang="en-US" sz="2400" b="1" dirty="0" smtClean="0">
                <a:latin typeface="Cambria" pitchFamily="18" charset="0"/>
              </a:rPr>
              <a: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39938" name="Picture 2" descr="Ephesians 2:1-3 - From Rags to Riches (Part 1: The Terminal Disease) -  Redeeming God"/>
          <p:cNvPicPr>
            <a:picLocks noChangeAspect="1" noChangeArrowheads="1"/>
          </p:cNvPicPr>
          <p:nvPr/>
        </p:nvPicPr>
        <p:blipFill>
          <a:blip r:embed="rId2" cstate="print"/>
          <a:srcRect t="11250" b="11250"/>
          <a:stretch>
            <a:fillRect/>
          </a:stretch>
        </p:blipFill>
        <p:spPr bwMode="auto">
          <a:xfrm>
            <a:off x="762000" y="533400"/>
            <a:ext cx="7620000" cy="59055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amond(out)">
                                      <p:cBhvr>
                                        <p:cTn id="7"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4154984"/>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a:t>
            </a:r>
            <a:r>
              <a:rPr lang="en-US" sz="2800" i="1" dirty="0" smtClean="0">
                <a:latin typeface="Georgia" pitchFamily="18" charset="0"/>
              </a:rPr>
              <a:t>As for you, you were dead in your transgressions and sins,  </a:t>
            </a:r>
            <a:r>
              <a:rPr lang="en-US" sz="2800" b="1" baseline="30000" dirty="0" smtClean="0">
                <a:effectLst>
                  <a:outerShdw blurRad="38100" dist="38100" dir="2700000" algn="tl">
                    <a:srgbClr val="000000">
                      <a:alpha val="43137"/>
                    </a:srgbClr>
                  </a:outerShdw>
                </a:effectLst>
                <a:latin typeface="Georgia" pitchFamily="18" charset="0"/>
              </a:rPr>
              <a:t>2</a:t>
            </a:r>
            <a:r>
              <a:rPr lang="en-US" sz="2800" i="1" dirty="0" smtClean="0">
                <a:latin typeface="Georgia" pitchFamily="18" charset="0"/>
              </a:rPr>
              <a:t>in which you used to live when you followed the ways of this world and of the ruler of the kingdom of the air, the spirit who is now at work in those who are disobedient.  </a:t>
            </a:r>
            <a:r>
              <a:rPr lang="en-US" sz="2800" b="1" baseline="30000" dirty="0" smtClean="0">
                <a:effectLst>
                  <a:outerShdw blurRad="38100" dist="38100" dir="2700000" algn="tl">
                    <a:srgbClr val="000000">
                      <a:alpha val="43137"/>
                    </a:srgbClr>
                  </a:outerShdw>
                </a:effectLst>
                <a:latin typeface="Georgia" pitchFamily="18" charset="0"/>
              </a:rPr>
              <a:t>3</a:t>
            </a:r>
            <a:r>
              <a:rPr lang="en-US" sz="2800" i="1" dirty="0" smtClean="0">
                <a:latin typeface="Georgia" pitchFamily="18" charset="0"/>
              </a:rPr>
              <a:t>All of us also lived among them at one time, gratifying the cravings of our flesh and following its desires and thoughts.  Like the rest, we were by nature deserving of wrath.</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 – 3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29597</TotalTime>
  <Words>3362</Words>
  <Application>Microsoft Office PowerPoint</Application>
  <PresentationFormat>On-screen Show (4:3)</PresentationFormat>
  <Paragraphs>108</Paragraphs>
  <Slides>38</Slides>
  <Notes>3</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6025</cp:revision>
  <dcterms:created xsi:type="dcterms:W3CDTF">2016-10-08T19:35:00Z</dcterms:created>
  <dcterms:modified xsi:type="dcterms:W3CDTF">2022-05-16T18:52:14Z</dcterms:modified>
</cp:coreProperties>
</file>